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9" r:id="rId1"/>
  </p:sldMasterIdLst>
  <p:notesMasterIdLst>
    <p:notesMasterId r:id="rId29"/>
  </p:notesMasterIdLst>
  <p:sldIdLst>
    <p:sldId id="256" r:id="rId2"/>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8288000" cy="10287000"/>
  <p:notesSz cx="6858000" cy="9144000"/>
  <p:embeddedFontLst>
    <p:embeddedFont>
      <p:font typeface="Arimo" panose="020B0604020202020204" charset="0"/>
      <p:regular r:id="rId30"/>
    </p:embeddedFont>
    <p:embeddedFont>
      <p:font typeface="Arimo Bold" panose="020B0604020202020204" charset="0"/>
      <p:regular r:id="rId31"/>
    </p:embeddedFont>
    <p:embeddedFont>
      <p:font typeface="Century Gothic" panose="020B0502020202020204" pitchFamily="34" charset="0"/>
      <p:regular r:id="rId32"/>
      <p:bold r:id="rId33"/>
      <p:italic r:id="rId34"/>
      <p:boldItalic r:id="rId35"/>
    </p:embeddedFont>
    <p:embeddedFont>
      <p:font typeface="Maven Pro" panose="020B0604020202020204" charset="0"/>
      <p:regular r:id="rId36"/>
    </p:embeddedFont>
    <p:embeddedFont>
      <p:font typeface="Wingdings 3" panose="05040102010807070707" pitchFamily="18" charset="2"/>
      <p:regular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DE28-69C3-DA2D-212A-20D0F05B6F6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1AD827-2A61-78D5-D234-416C548B39C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78B3D96-E2A6-E178-9F8B-4E236253887D}"/>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6F43611-2631-9DC9-BE63-E805259C64E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67AF2499-4877-54DE-ED06-DB6149D7FB5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C3AF22FA-37FB-EA69-B05F-72B007E3564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8EE8933-63AD-3D83-D92E-CB577FF1BB2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7804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8288000" cy="10287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732433" y="3149600"/>
            <a:ext cx="13238487" cy="4016472"/>
          </a:xfrm>
        </p:spPr>
        <p:txBody>
          <a:bodyPr anchor="b"/>
          <a:lstStyle>
            <a:lvl1pPr>
              <a:defRPr sz="8100"/>
            </a:lvl1pPr>
          </a:lstStyle>
          <a:p>
            <a:r>
              <a:rPr lang="en-US"/>
              <a:t>Click to edit Master title style</a:t>
            </a:r>
            <a:endParaRPr lang="en-US" dirty="0"/>
          </a:p>
        </p:txBody>
      </p:sp>
      <p:sp>
        <p:nvSpPr>
          <p:cNvPr id="3" name="Subtitle 2"/>
          <p:cNvSpPr>
            <a:spLocks noGrp="1"/>
          </p:cNvSpPr>
          <p:nvPr>
            <p:ph type="subTitle" idx="1"/>
          </p:nvPr>
        </p:nvSpPr>
        <p:spPr bwMode="gray">
          <a:xfrm>
            <a:off x="1732433" y="7166070"/>
            <a:ext cx="13238487" cy="1292130"/>
          </a:xfrm>
        </p:spPr>
        <p:txBody>
          <a:bodyPr anchor="t"/>
          <a:lstStyle>
            <a:lvl1pPr marL="0" indent="0" algn="l">
              <a:buNone/>
              <a:defRPr cap="all">
                <a:solidFill>
                  <a:schemeClr val="accent1">
                    <a:lumMod val="60000"/>
                    <a:lumOff val="4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5238477" y="2688337"/>
            <a:ext cx="1485899" cy="457199"/>
          </a:xfrm>
        </p:spPr>
        <p:txBody>
          <a:bodyPr anchor="t"/>
          <a:lstStyle>
            <a:lvl1pPr algn="l">
              <a:defRPr b="0" i="0">
                <a:solidFill>
                  <a:schemeClr val="bg1">
                    <a:alpha val="60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bwMode="gray">
          <a:xfrm rot="5400000">
            <a:off x="13427964" y="4841749"/>
            <a:ext cx="5789693" cy="457202"/>
          </a:xfrm>
        </p:spPr>
        <p:txBody>
          <a:bodyPr/>
          <a:lstStyle>
            <a:lvl1pPr>
              <a:defRPr b="0" i="0">
                <a:solidFill>
                  <a:schemeClr val="bg1">
                    <a:alpha val="60000"/>
                  </a:schemeClr>
                </a:solidFill>
              </a:defRPr>
            </a:lvl1pPr>
          </a:lstStyle>
          <a:p>
            <a:endParaRPr lang="en-US"/>
          </a:p>
        </p:txBody>
      </p:sp>
      <p:sp>
        <p:nvSpPr>
          <p:cNvPr id="11" name="Rectangle 10"/>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5528811" y="443594"/>
            <a:ext cx="1257299" cy="1151531"/>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1299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8288000" cy="10287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2" y="7454891"/>
            <a:ext cx="13238489"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2" y="1028700"/>
            <a:ext cx="13238489" cy="5143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1" y="8304998"/>
            <a:ext cx="13238487" cy="740568"/>
          </a:xfrm>
        </p:spPr>
        <p:txBody>
          <a:bodyPr>
            <a:normAutofit/>
          </a:bodyPr>
          <a:lstStyle>
            <a:lvl1pPr marL="0" indent="0">
              <a:buNone/>
              <a:defRPr sz="1800">
                <a:solidFill>
                  <a:schemeClr val="accent1">
                    <a:lumMod val="60000"/>
                    <a:lumOff val="40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00881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8288000" cy="10287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23197" y="1595126"/>
            <a:ext cx="13247724" cy="2059479"/>
          </a:xfrm>
        </p:spPr>
        <p:txBody>
          <a:bodyPr/>
          <a:lstStyle>
            <a:lvl1pPr>
              <a:defRPr sz="6000"/>
            </a:lvl1pPr>
          </a:lstStyle>
          <a:p>
            <a:r>
              <a:rPr lang="en-US"/>
              <a:t>Click to edit Master title style</a:t>
            </a:r>
            <a:endParaRPr lang="en-US" dirty="0"/>
          </a:p>
        </p:txBody>
      </p:sp>
      <p:sp>
        <p:nvSpPr>
          <p:cNvPr id="8" name="Text Placeholder 3"/>
          <p:cNvSpPr>
            <a:spLocks noGrp="1"/>
          </p:cNvSpPr>
          <p:nvPr>
            <p:ph type="body" sz="half" idx="2"/>
          </p:nvPr>
        </p:nvSpPr>
        <p:spPr>
          <a:xfrm>
            <a:off x="1732432" y="5314950"/>
            <a:ext cx="13238489" cy="371475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5530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8288000" cy="10287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1322349" y="911004"/>
            <a:ext cx="1202868" cy="2308324"/>
          </a:xfrm>
          <a:prstGeom prst="rect">
            <a:avLst/>
          </a:prstGeom>
          <a:noFill/>
        </p:spPr>
        <p:txBody>
          <a:bodyPr wrap="square" rtlCol="0">
            <a:spAutoFit/>
          </a:bodyPr>
          <a:lstStyle/>
          <a:p>
            <a:pPr algn="r"/>
            <a:r>
              <a:rPr lang="en-US" sz="14400" b="0" i="0" dirty="0">
                <a:solidFill>
                  <a:schemeClr val="accent1">
                    <a:lumMod val="60000"/>
                    <a:lumOff val="40000"/>
                  </a:schemeClr>
                </a:solidFill>
                <a:latin typeface="Arial"/>
                <a:cs typeface="Arial"/>
              </a:rPr>
              <a:t>“</a:t>
            </a:r>
          </a:p>
        </p:txBody>
      </p:sp>
      <p:sp>
        <p:nvSpPr>
          <p:cNvPr id="13" name="TextBox 12"/>
          <p:cNvSpPr txBox="1"/>
          <p:nvPr/>
        </p:nvSpPr>
        <p:spPr bwMode="gray">
          <a:xfrm>
            <a:off x="14826688" y="3920681"/>
            <a:ext cx="979145" cy="2308324"/>
          </a:xfrm>
          <a:prstGeom prst="rect">
            <a:avLst/>
          </a:prstGeom>
          <a:noFill/>
        </p:spPr>
        <p:txBody>
          <a:bodyPr wrap="square" rtlCol="0">
            <a:spAutoFit/>
          </a:bodyPr>
          <a:lstStyle/>
          <a:p>
            <a:pPr algn="r"/>
            <a:r>
              <a:rPr lang="en-US" sz="144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2372817" y="1473201"/>
            <a:ext cx="12680859" cy="4044948"/>
          </a:xfrm>
        </p:spPr>
        <p:txBody>
          <a:bodyPr/>
          <a:lstStyle>
            <a:lvl1pPr>
              <a:defRPr sz="6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918918" y="5518149"/>
            <a:ext cx="11596829" cy="513261"/>
          </a:xfrm>
        </p:spPr>
        <p:txBody>
          <a:bodyPr anchor="t">
            <a:normAutofit/>
          </a:bodyPr>
          <a:lstStyle>
            <a:lvl1pPr marL="0" indent="0">
              <a:buNone/>
              <a:defRPr lang="en-US" sz="2100" b="0" i="0" kern="1200" cap="small" dirty="0">
                <a:solidFill>
                  <a:schemeClr val="accent1">
                    <a:lumMod val="60000"/>
                    <a:lumOff val="40000"/>
                  </a:schemeClr>
                </a:solidFill>
                <a:latin typeface="+mn-lt"/>
                <a:ea typeface="+mn-ea"/>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0" name="Text Placeholder 3"/>
          <p:cNvSpPr>
            <a:spLocks noGrp="1"/>
          </p:cNvSpPr>
          <p:nvPr>
            <p:ph type="body" sz="half" idx="2"/>
          </p:nvPr>
        </p:nvSpPr>
        <p:spPr>
          <a:xfrm>
            <a:off x="1732432" y="7543799"/>
            <a:ext cx="13867346" cy="1496786"/>
          </a:xfrm>
        </p:spPr>
        <p:txBody>
          <a:bodyPr anchor="ct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98663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8288000" cy="10287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1" y="3556001"/>
            <a:ext cx="13238490" cy="27337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537451"/>
            <a:ext cx="13238489" cy="1290600"/>
          </a:xfrm>
        </p:spPr>
        <p:txBody>
          <a:bodyPr anchor="t"/>
          <a:lstStyle>
            <a:lvl1pPr marL="0" indent="0" algn="l">
              <a:buNone/>
              <a:defRPr sz="3000" cap="none">
                <a:solidFill>
                  <a:schemeClr val="accent1">
                    <a:lumMod val="60000"/>
                    <a:lumOff val="4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01825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732432" y="1460502"/>
            <a:ext cx="13238489" cy="1060446"/>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32431" y="3905253"/>
            <a:ext cx="4712817"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1732430" y="4769647"/>
            <a:ext cx="4712819" cy="4270940"/>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6769082" y="3905250"/>
            <a:ext cx="4720514"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6769082" y="4769645"/>
            <a:ext cx="4720514" cy="4270940"/>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1832203" y="3905252"/>
            <a:ext cx="4718595"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1832494" y="4769643"/>
            <a:ext cx="4718304" cy="4270940"/>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6605956" y="3854450"/>
            <a:ext cx="0" cy="523874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1658602" y="3854450"/>
            <a:ext cx="0" cy="523874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7635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732432" y="1460502"/>
            <a:ext cx="13238489" cy="1060446"/>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32431" y="6799266"/>
            <a:ext cx="4575657"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Picture Placeholder 2"/>
          <p:cNvSpPr>
            <a:spLocks noGrp="1" noChangeAspect="1"/>
          </p:cNvSpPr>
          <p:nvPr>
            <p:ph type="pic" idx="15"/>
          </p:nvPr>
        </p:nvSpPr>
        <p:spPr>
          <a:xfrm>
            <a:off x="2001830" y="3905250"/>
            <a:ext cx="4036863" cy="238726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1732431" y="7663659"/>
            <a:ext cx="4575657" cy="137692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6853298" y="6799267"/>
            <a:ext cx="4575657" cy="864395"/>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1" name="Picture Placeholder 2"/>
          <p:cNvSpPr>
            <a:spLocks noGrp="1" noChangeAspect="1"/>
          </p:cNvSpPr>
          <p:nvPr>
            <p:ph type="pic" idx="21"/>
          </p:nvPr>
        </p:nvSpPr>
        <p:spPr>
          <a:xfrm>
            <a:off x="7122694" y="3905250"/>
            <a:ext cx="4036865" cy="238726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6855258" y="7663658"/>
            <a:ext cx="4575657" cy="137692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1974163" y="6799268"/>
            <a:ext cx="4576643"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2" name="Picture Placeholder 2"/>
          <p:cNvSpPr>
            <a:spLocks noGrp="1" noChangeAspect="1"/>
          </p:cNvSpPr>
          <p:nvPr>
            <p:ph type="pic" idx="22"/>
          </p:nvPr>
        </p:nvSpPr>
        <p:spPr>
          <a:xfrm>
            <a:off x="12244547" y="3905250"/>
            <a:ext cx="4036863" cy="238726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1974163" y="7663656"/>
            <a:ext cx="4576644" cy="137692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43" name="Straight Connector 42"/>
          <p:cNvCxnSpPr/>
          <p:nvPr/>
        </p:nvCxnSpPr>
        <p:spPr>
          <a:xfrm>
            <a:off x="6608747" y="3854450"/>
            <a:ext cx="0" cy="523874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1696703" y="3854450"/>
            <a:ext cx="0" cy="523874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a:xfrm>
            <a:off x="841667" y="9587758"/>
            <a:ext cx="5466423" cy="457202"/>
          </a:xfrm>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12977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32432" y="1460502"/>
            <a:ext cx="13238489" cy="1060446"/>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732432" y="3905250"/>
            <a:ext cx="13238489" cy="512445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043159" y="9587758"/>
            <a:ext cx="1485899" cy="457199"/>
          </a:xfrm>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1671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8288000" cy="10287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2877853" y="1917701"/>
            <a:ext cx="2114948" cy="712288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732432" y="1917701"/>
            <a:ext cx="9384038" cy="71228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5979657" y="9587758"/>
            <a:ext cx="1488203" cy="457199"/>
          </a:xfrm>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6005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732432" y="3905250"/>
            <a:ext cx="13238489" cy="5124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6525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8288000" cy="10287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2" y="4016468"/>
            <a:ext cx="6526538" cy="3425736"/>
          </a:xfrm>
        </p:spPr>
        <p:txBody>
          <a:bodyPr anchor="ctr"/>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343339" y="4016466"/>
            <a:ext cx="5636318" cy="3425736"/>
          </a:xfrm>
        </p:spPr>
        <p:txBody>
          <a:bodyPr anchor="ctr"/>
          <a:lstStyle>
            <a:lvl1pPr marL="0" indent="0" algn="l">
              <a:buNone/>
              <a:defRPr sz="3000" cap="all">
                <a:solidFill>
                  <a:schemeClr val="accent1">
                    <a:lumMod val="60000"/>
                    <a:lumOff val="4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09102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32431" y="3905251"/>
            <a:ext cx="7237737" cy="512445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13069" y="3905250"/>
            <a:ext cx="7237739" cy="5124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853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32432" y="3905250"/>
            <a:ext cx="7237736"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32431" y="4769644"/>
            <a:ext cx="7237737" cy="426005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13069" y="3905250"/>
            <a:ext cx="723773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13069" y="4769644"/>
            <a:ext cx="7237739" cy="4260059"/>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908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732432" y="1460502"/>
            <a:ext cx="13142120" cy="1060446"/>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8701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2924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8288000" cy="10287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3" y="1943100"/>
            <a:ext cx="4189737" cy="24003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8671719" y="2171700"/>
            <a:ext cx="7785099" cy="6858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732431" y="4693921"/>
            <a:ext cx="4189737" cy="4343399"/>
          </a:xfrm>
        </p:spPr>
        <p:txBody>
          <a:bodyPr/>
          <a:lstStyle>
            <a:lvl1pPr marL="0" indent="0">
              <a:buNone/>
              <a:defRPr sz="2100">
                <a:solidFill>
                  <a:schemeClr val="accent1">
                    <a:lumMod val="60000"/>
                    <a:lumOff val="40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234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8288000" cy="10287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3" y="2540000"/>
            <a:ext cx="5797701" cy="2603501"/>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821806" y="1714500"/>
            <a:ext cx="484079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732431" y="5486400"/>
            <a:ext cx="5788818" cy="2057400"/>
          </a:xfrm>
        </p:spPr>
        <p:txBody>
          <a:bodyPr>
            <a:normAutofit/>
          </a:bodyPr>
          <a:lstStyle>
            <a:lvl1pPr marL="0" indent="0">
              <a:buNone/>
              <a:defRPr sz="2100">
                <a:solidFill>
                  <a:schemeClr val="accent1">
                    <a:lumMod val="60000"/>
                    <a:lumOff val="40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9317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8288000" cy="10287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732432" y="1460502"/>
            <a:ext cx="13142120" cy="106044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732432" y="3905250"/>
            <a:ext cx="13142120" cy="5124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979657" y="9587758"/>
            <a:ext cx="1485899" cy="457199"/>
          </a:xfrm>
          <a:prstGeom prst="rect">
            <a:avLst/>
          </a:prstGeom>
        </p:spPr>
        <p:txBody>
          <a:bodyPr vert="horz" lIns="91440" tIns="45720" rIns="91440" bIns="45720" rtlCol="0" anchor="ctr"/>
          <a:lstStyle>
            <a:lvl1pPr algn="r">
              <a:defRPr sz="1500" b="1" i="0">
                <a:solidFill>
                  <a:schemeClr val="accent1"/>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841666" y="9587758"/>
            <a:ext cx="5789693" cy="457202"/>
          </a:xfrm>
          <a:prstGeom prst="rect">
            <a:avLst/>
          </a:prstGeom>
        </p:spPr>
        <p:txBody>
          <a:bodyPr vert="horz" lIns="91440" tIns="45720" rIns="91440" bIns="45720" rtlCol="0" anchor="ctr"/>
          <a:lstStyle>
            <a:lvl1pPr algn="l">
              <a:defRPr sz="1500" b="1" i="0">
                <a:solidFill>
                  <a:schemeClr val="accent1"/>
                </a:solidFill>
              </a:defRPr>
            </a:lvl1pPr>
          </a:lstStyle>
          <a:p>
            <a:endParaRPr lang="en-US"/>
          </a:p>
        </p:txBody>
      </p:sp>
      <p:sp>
        <p:nvSpPr>
          <p:cNvPr id="21" name="Rectangle 20"/>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bg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9514602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6858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b="0" i="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b="0" i="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9.png"/><Relationship Id="rId7" Type="http://schemas.openxmlformats.org/officeDocument/2006/relationships/image" Target="../media/image46.png"/><Relationship Id="rId12" Type="http://schemas.openxmlformats.org/officeDocument/2006/relationships/image" Target="../media/image35.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47.png"/><Relationship Id="rId5" Type="http://schemas.openxmlformats.org/officeDocument/2006/relationships/image" Target="../media/image2.png"/><Relationship Id="rId10" Type="http://schemas.openxmlformats.org/officeDocument/2006/relationships/image" Target="../media/image33.svg"/><Relationship Id="rId4" Type="http://schemas.openxmlformats.org/officeDocument/2006/relationships/image" Target="../media/image10.sv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9.png"/><Relationship Id="rId7" Type="http://schemas.openxmlformats.org/officeDocument/2006/relationships/image" Target="../media/image46.png"/><Relationship Id="rId12" Type="http://schemas.openxmlformats.org/officeDocument/2006/relationships/image" Target="../media/image3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47.png"/><Relationship Id="rId5" Type="http://schemas.openxmlformats.org/officeDocument/2006/relationships/image" Target="../media/image2.png"/><Relationship Id="rId10" Type="http://schemas.openxmlformats.org/officeDocument/2006/relationships/image" Target="../media/image33.svg"/><Relationship Id="rId4" Type="http://schemas.openxmlformats.org/officeDocument/2006/relationships/image" Target="../media/image10.sv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9.png"/><Relationship Id="rId7" Type="http://schemas.openxmlformats.org/officeDocument/2006/relationships/image" Target="../media/image46.png"/><Relationship Id="rId12" Type="http://schemas.openxmlformats.org/officeDocument/2006/relationships/image" Target="../media/image35.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47.png"/><Relationship Id="rId5" Type="http://schemas.openxmlformats.org/officeDocument/2006/relationships/image" Target="../media/image2.png"/><Relationship Id="rId10" Type="http://schemas.openxmlformats.org/officeDocument/2006/relationships/image" Target="../media/image33.svg"/><Relationship Id="rId4" Type="http://schemas.openxmlformats.org/officeDocument/2006/relationships/image" Target="../media/image10.sv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9.png"/><Relationship Id="rId7" Type="http://schemas.openxmlformats.org/officeDocument/2006/relationships/image" Target="../media/image46.png"/><Relationship Id="rId12" Type="http://schemas.openxmlformats.org/officeDocument/2006/relationships/image" Target="../media/image35.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47.png"/><Relationship Id="rId5" Type="http://schemas.openxmlformats.org/officeDocument/2006/relationships/image" Target="../media/image2.png"/><Relationship Id="rId10" Type="http://schemas.openxmlformats.org/officeDocument/2006/relationships/image" Target="../media/image33.svg"/><Relationship Id="rId4" Type="http://schemas.openxmlformats.org/officeDocument/2006/relationships/image" Target="../media/image10.sv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9.png"/><Relationship Id="rId7" Type="http://schemas.openxmlformats.org/officeDocument/2006/relationships/image" Target="../media/image46.png"/><Relationship Id="rId12" Type="http://schemas.openxmlformats.org/officeDocument/2006/relationships/image" Target="../media/image35.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47.png"/><Relationship Id="rId5" Type="http://schemas.openxmlformats.org/officeDocument/2006/relationships/image" Target="../media/image2.png"/><Relationship Id="rId10" Type="http://schemas.openxmlformats.org/officeDocument/2006/relationships/image" Target="../media/image33.svg"/><Relationship Id="rId4" Type="http://schemas.openxmlformats.org/officeDocument/2006/relationships/image" Target="../media/image10.sv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9.png"/><Relationship Id="rId7" Type="http://schemas.openxmlformats.org/officeDocument/2006/relationships/image" Target="../media/image46.png"/><Relationship Id="rId12" Type="http://schemas.openxmlformats.org/officeDocument/2006/relationships/image" Target="../media/image35.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47.png"/><Relationship Id="rId5" Type="http://schemas.openxmlformats.org/officeDocument/2006/relationships/image" Target="../media/image2.png"/><Relationship Id="rId10" Type="http://schemas.openxmlformats.org/officeDocument/2006/relationships/image" Target="../media/image33.svg"/><Relationship Id="rId4" Type="http://schemas.openxmlformats.org/officeDocument/2006/relationships/image" Target="../media/image10.sv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2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0.svg"/><Relationship Id="rId3" Type="http://schemas.openxmlformats.org/officeDocument/2006/relationships/image" Target="../media/image66.png"/><Relationship Id="rId21" Type="http://schemas.openxmlformats.org/officeDocument/2006/relationships/image" Target="../media/image83.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58.png"/><Relationship Id="rId2" Type="http://schemas.openxmlformats.org/officeDocument/2006/relationships/notesSlide" Target="../notesSlides/notesSlide27.xml"/><Relationship Id="rId16" Type="http://schemas.openxmlformats.org/officeDocument/2006/relationships/image" Target="../media/image79.svg"/><Relationship Id="rId20" Type="http://schemas.openxmlformats.org/officeDocument/2006/relationships/image" Target="../media/image82.sv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svg"/><Relationship Id="rId19" Type="http://schemas.openxmlformats.org/officeDocument/2006/relationships/image" Target="../media/image81.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 Id="rId22" Type="http://schemas.openxmlformats.org/officeDocument/2006/relationships/image" Target="../media/image84.sv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9.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34.png"/><Relationship Id="rId5" Type="http://schemas.openxmlformats.org/officeDocument/2006/relationships/image" Target="../media/image2.png"/><Relationship Id="rId10" Type="http://schemas.openxmlformats.org/officeDocument/2006/relationships/image" Target="../media/image33.svg"/><Relationship Id="rId4" Type="http://schemas.openxmlformats.org/officeDocument/2006/relationships/image" Target="../media/image10.sv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0259996" y="6536282"/>
            <a:ext cx="8027980" cy="3750712"/>
          </a:xfrm>
          <a:custGeom>
            <a:avLst/>
            <a:gdLst/>
            <a:ahLst/>
            <a:cxnLst/>
            <a:rect l="l" t="t" r="r" b="b"/>
            <a:pathLst>
              <a:path w="8027980" h="3750712">
                <a:moveTo>
                  <a:pt x="0" y="0"/>
                </a:moveTo>
                <a:lnTo>
                  <a:pt x="8027980" y="0"/>
                </a:lnTo>
                <a:lnTo>
                  <a:pt x="8027980" y="3750712"/>
                </a:lnTo>
                <a:lnTo>
                  <a:pt x="0" y="375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7806473" y="-7732505"/>
            <a:ext cx="14534646" cy="14733579"/>
          </a:xfrm>
          <a:custGeom>
            <a:avLst/>
            <a:gdLst/>
            <a:ahLst/>
            <a:cxnLst/>
            <a:rect l="l" t="t" r="r" b="b"/>
            <a:pathLst>
              <a:path w="14534646" h="14733579">
                <a:moveTo>
                  <a:pt x="0" y="0"/>
                </a:moveTo>
                <a:lnTo>
                  <a:pt x="14534645" y="0"/>
                </a:lnTo>
                <a:lnTo>
                  <a:pt x="14534645" y="14733579"/>
                </a:lnTo>
                <a:lnTo>
                  <a:pt x="0" y="14733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9993306" y="-610046"/>
            <a:ext cx="9292622" cy="11509423"/>
          </a:xfrm>
          <a:custGeom>
            <a:avLst/>
            <a:gdLst/>
            <a:ahLst/>
            <a:cxnLst/>
            <a:rect l="l" t="t" r="r" b="b"/>
            <a:pathLst>
              <a:path w="9292622" h="11509423">
                <a:moveTo>
                  <a:pt x="0" y="0"/>
                </a:moveTo>
                <a:lnTo>
                  <a:pt x="9292622" y="0"/>
                </a:lnTo>
                <a:lnTo>
                  <a:pt x="9292622" y="11509422"/>
                </a:lnTo>
                <a:lnTo>
                  <a:pt x="0" y="11509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TextBox 5"/>
          <p:cNvSpPr txBox="1"/>
          <p:nvPr/>
        </p:nvSpPr>
        <p:spPr>
          <a:xfrm>
            <a:off x="1125825" y="1486369"/>
            <a:ext cx="8181073" cy="5514706"/>
          </a:xfrm>
          <a:prstGeom prst="rect">
            <a:avLst/>
          </a:prstGeom>
        </p:spPr>
        <p:txBody>
          <a:bodyPr lIns="0" tIns="0" rIns="0" bIns="0" rtlCol="0" anchor="t">
            <a:spAutoFit/>
          </a:bodyPr>
          <a:lstStyle/>
          <a:p>
            <a:pPr algn="l">
              <a:lnSpc>
                <a:spcPts val="42546"/>
              </a:lnSpc>
            </a:pPr>
            <a:r>
              <a:rPr lang="en-US" sz="35455" b="1">
                <a:solidFill>
                  <a:srgbClr val="CEABFF"/>
                </a:solidFill>
                <a:latin typeface="Arimo Bold"/>
                <a:ea typeface="Arimo Bold"/>
                <a:cs typeface="Arimo Bold"/>
                <a:sym typeface="Arimo Bold"/>
              </a:rPr>
              <a:t>ICU</a:t>
            </a:r>
          </a:p>
        </p:txBody>
      </p:sp>
      <p:sp>
        <p:nvSpPr>
          <p:cNvPr id="6" name="TextBox 6"/>
          <p:cNvSpPr txBox="1"/>
          <p:nvPr/>
        </p:nvSpPr>
        <p:spPr>
          <a:xfrm>
            <a:off x="-156202" y="6700150"/>
            <a:ext cx="8882624" cy="592323"/>
          </a:xfrm>
          <a:prstGeom prst="rect">
            <a:avLst/>
          </a:prstGeom>
        </p:spPr>
        <p:txBody>
          <a:bodyPr lIns="0" tIns="0" rIns="0" bIns="0" rtlCol="0" anchor="t">
            <a:spAutoFit/>
          </a:bodyPr>
          <a:lstStyle/>
          <a:p>
            <a:pPr algn="r">
              <a:lnSpc>
                <a:spcPts val="4672"/>
              </a:lnSpc>
            </a:pPr>
            <a:r>
              <a:rPr lang="en-US" sz="3893">
                <a:solidFill>
                  <a:srgbClr val="D2CAE0"/>
                </a:solidFill>
                <a:latin typeface="Maven Pro"/>
                <a:ea typeface="Maven Pro"/>
                <a:cs typeface="Maven Pro"/>
                <a:sym typeface="Maven Pro"/>
              </a:rPr>
              <a:t>Intelligent ,Clear ,Understanding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8364700" y="4151752"/>
            <a:ext cx="11456086" cy="6982760"/>
          </a:xfrm>
          <a:custGeom>
            <a:avLst/>
            <a:gdLst/>
            <a:ahLst/>
            <a:cxnLst/>
            <a:rect l="l" t="t" r="r" b="b"/>
            <a:pathLst>
              <a:path w="11456086" h="6982760">
                <a:moveTo>
                  <a:pt x="0" y="0"/>
                </a:moveTo>
                <a:lnTo>
                  <a:pt x="11456086" y="0"/>
                </a:lnTo>
                <a:lnTo>
                  <a:pt x="11456086"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633696" y="6694282"/>
            <a:ext cx="8027980" cy="3750712"/>
          </a:xfrm>
          <a:custGeom>
            <a:avLst/>
            <a:gdLst/>
            <a:ahLst/>
            <a:cxnLst/>
            <a:rect l="l" t="t" r="r" b="b"/>
            <a:pathLst>
              <a:path w="8027980" h="3750712">
                <a:moveTo>
                  <a:pt x="0" y="0"/>
                </a:moveTo>
                <a:lnTo>
                  <a:pt x="8027980" y="0"/>
                </a:lnTo>
                <a:lnTo>
                  <a:pt x="8027980" y="3750712"/>
                </a:lnTo>
                <a:lnTo>
                  <a:pt x="0" y="3750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232360" y="-4950243"/>
            <a:ext cx="13052548" cy="10179274"/>
          </a:xfrm>
          <a:custGeom>
            <a:avLst/>
            <a:gdLst/>
            <a:ahLst/>
            <a:cxnLst/>
            <a:rect l="l" t="t" r="r" b="b"/>
            <a:pathLst>
              <a:path w="13052548" h="10179274">
                <a:moveTo>
                  <a:pt x="0" y="0"/>
                </a:moveTo>
                <a:lnTo>
                  <a:pt x="13052548" y="0"/>
                </a:lnTo>
                <a:lnTo>
                  <a:pt x="13052548" y="10179274"/>
                </a:lnTo>
                <a:lnTo>
                  <a:pt x="0" y="101792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1063906" y="108384"/>
            <a:ext cx="5050064" cy="1320200"/>
          </a:xfrm>
          <a:custGeom>
            <a:avLst/>
            <a:gdLst/>
            <a:ahLst/>
            <a:cxnLst/>
            <a:rect l="l" t="t" r="r" b="b"/>
            <a:pathLst>
              <a:path w="5050064" h="1320200">
                <a:moveTo>
                  <a:pt x="0" y="0"/>
                </a:moveTo>
                <a:lnTo>
                  <a:pt x="5050064" y="0"/>
                </a:lnTo>
                <a:lnTo>
                  <a:pt x="5050064" y="1320200"/>
                </a:lnTo>
                <a:lnTo>
                  <a:pt x="0" y="13202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Freeform 6"/>
          <p:cNvSpPr/>
          <p:nvPr/>
        </p:nvSpPr>
        <p:spPr>
          <a:xfrm>
            <a:off x="11906723" y="1172035"/>
            <a:ext cx="7754953" cy="7942931"/>
          </a:xfrm>
          <a:custGeom>
            <a:avLst/>
            <a:gdLst/>
            <a:ahLst/>
            <a:cxnLst/>
            <a:rect l="l" t="t" r="r" b="b"/>
            <a:pathLst>
              <a:path w="7754953" h="7942931">
                <a:moveTo>
                  <a:pt x="0" y="0"/>
                </a:moveTo>
                <a:lnTo>
                  <a:pt x="7754953" y="0"/>
                </a:lnTo>
                <a:lnTo>
                  <a:pt x="7754953" y="7942930"/>
                </a:lnTo>
                <a:lnTo>
                  <a:pt x="0" y="79429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7" name="TextBox 7"/>
          <p:cNvSpPr txBox="1"/>
          <p:nvPr/>
        </p:nvSpPr>
        <p:spPr>
          <a:xfrm>
            <a:off x="129942" y="1629082"/>
            <a:ext cx="11200276" cy="6440942"/>
          </a:xfrm>
          <a:prstGeom prst="rect">
            <a:avLst/>
          </a:prstGeom>
        </p:spPr>
        <p:txBody>
          <a:bodyPr lIns="0" tIns="0" rIns="0" bIns="0" rtlCol="0" anchor="t">
            <a:spAutoFit/>
          </a:bodyPr>
          <a:lstStyle/>
          <a:p>
            <a:pPr algn="ctr">
              <a:lnSpc>
                <a:spcPts val="8548"/>
              </a:lnSpc>
              <a:spcBef>
                <a:spcPct val="0"/>
              </a:spcBef>
            </a:pPr>
            <a:endParaRPr/>
          </a:p>
          <a:p>
            <a:pPr algn="ctr">
              <a:lnSpc>
                <a:spcPts val="8548"/>
              </a:lnSpc>
              <a:spcBef>
                <a:spcPct val="0"/>
              </a:spcBef>
            </a:pPr>
            <a:r>
              <a:rPr lang="en-US" sz="7123">
                <a:solidFill>
                  <a:srgbClr val="FFFFFF"/>
                </a:solidFill>
                <a:latin typeface="Arimo"/>
                <a:ea typeface="Arimo"/>
                <a:cs typeface="Arimo"/>
                <a:sym typeface="Arimo"/>
              </a:rPr>
              <a:t>Programming Language: Java – robust, cross-platform, and ideal for desktop applications.</a:t>
            </a:r>
          </a:p>
          <a:p>
            <a:pPr algn="ctr">
              <a:lnSpc>
                <a:spcPts val="8548"/>
              </a:lnSpc>
              <a:spcBef>
                <a:spcPct val="0"/>
              </a:spcBef>
            </a:pPr>
            <a:endParaRPr lang="en-US" sz="7123">
              <a:solidFill>
                <a:srgbClr val="FFFFFF"/>
              </a:solidFill>
              <a:latin typeface="Arimo"/>
              <a:ea typeface="Arimo"/>
              <a:cs typeface="Arimo"/>
              <a:sym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8364700" y="4151752"/>
            <a:ext cx="11456086" cy="6982760"/>
          </a:xfrm>
          <a:custGeom>
            <a:avLst/>
            <a:gdLst/>
            <a:ahLst/>
            <a:cxnLst/>
            <a:rect l="l" t="t" r="r" b="b"/>
            <a:pathLst>
              <a:path w="11456086" h="6982760">
                <a:moveTo>
                  <a:pt x="0" y="0"/>
                </a:moveTo>
                <a:lnTo>
                  <a:pt x="11456086" y="0"/>
                </a:lnTo>
                <a:lnTo>
                  <a:pt x="11456086"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633696" y="6694282"/>
            <a:ext cx="8027980" cy="3750712"/>
          </a:xfrm>
          <a:custGeom>
            <a:avLst/>
            <a:gdLst/>
            <a:ahLst/>
            <a:cxnLst/>
            <a:rect l="l" t="t" r="r" b="b"/>
            <a:pathLst>
              <a:path w="8027980" h="3750712">
                <a:moveTo>
                  <a:pt x="0" y="0"/>
                </a:moveTo>
                <a:lnTo>
                  <a:pt x="8027980" y="0"/>
                </a:lnTo>
                <a:lnTo>
                  <a:pt x="8027980" y="3750712"/>
                </a:lnTo>
                <a:lnTo>
                  <a:pt x="0" y="3750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232360" y="-4950243"/>
            <a:ext cx="13052548" cy="10179274"/>
          </a:xfrm>
          <a:custGeom>
            <a:avLst/>
            <a:gdLst/>
            <a:ahLst/>
            <a:cxnLst/>
            <a:rect l="l" t="t" r="r" b="b"/>
            <a:pathLst>
              <a:path w="13052548" h="10179274">
                <a:moveTo>
                  <a:pt x="0" y="0"/>
                </a:moveTo>
                <a:lnTo>
                  <a:pt x="13052548" y="0"/>
                </a:lnTo>
                <a:lnTo>
                  <a:pt x="13052548" y="10179274"/>
                </a:lnTo>
                <a:lnTo>
                  <a:pt x="0" y="101792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1063906" y="108384"/>
            <a:ext cx="5050064" cy="1320200"/>
          </a:xfrm>
          <a:custGeom>
            <a:avLst/>
            <a:gdLst/>
            <a:ahLst/>
            <a:cxnLst/>
            <a:rect l="l" t="t" r="r" b="b"/>
            <a:pathLst>
              <a:path w="5050064" h="1320200">
                <a:moveTo>
                  <a:pt x="0" y="0"/>
                </a:moveTo>
                <a:lnTo>
                  <a:pt x="5050064" y="0"/>
                </a:lnTo>
                <a:lnTo>
                  <a:pt x="5050064" y="1320200"/>
                </a:lnTo>
                <a:lnTo>
                  <a:pt x="0" y="13202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Freeform 6"/>
          <p:cNvSpPr/>
          <p:nvPr/>
        </p:nvSpPr>
        <p:spPr>
          <a:xfrm>
            <a:off x="11906723" y="1172035"/>
            <a:ext cx="7754953" cy="7942931"/>
          </a:xfrm>
          <a:custGeom>
            <a:avLst/>
            <a:gdLst/>
            <a:ahLst/>
            <a:cxnLst/>
            <a:rect l="l" t="t" r="r" b="b"/>
            <a:pathLst>
              <a:path w="7754953" h="7942931">
                <a:moveTo>
                  <a:pt x="0" y="0"/>
                </a:moveTo>
                <a:lnTo>
                  <a:pt x="7754953" y="0"/>
                </a:lnTo>
                <a:lnTo>
                  <a:pt x="7754953" y="7942930"/>
                </a:lnTo>
                <a:lnTo>
                  <a:pt x="0" y="79429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7" name="TextBox 7"/>
          <p:cNvSpPr txBox="1"/>
          <p:nvPr/>
        </p:nvSpPr>
        <p:spPr>
          <a:xfrm>
            <a:off x="0" y="2536311"/>
            <a:ext cx="12200885" cy="4157971"/>
          </a:xfrm>
          <a:prstGeom prst="rect">
            <a:avLst/>
          </a:prstGeom>
        </p:spPr>
        <p:txBody>
          <a:bodyPr lIns="0" tIns="0" rIns="0" bIns="0" rtlCol="0" anchor="t">
            <a:spAutoFit/>
          </a:bodyPr>
          <a:lstStyle/>
          <a:p>
            <a:pPr algn="ctr">
              <a:lnSpc>
                <a:spcPts val="8257"/>
              </a:lnSpc>
              <a:spcBef>
                <a:spcPct val="0"/>
              </a:spcBef>
            </a:pPr>
            <a:r>
              <a:rPr lang="en-US" sz="6881">
                <a:solidFill>
                  <a:srgbClr val="FFFFFF"/>
                </a:solidFill>
                <a:latin typeface="Arimo"/>
                <a:ea typeface="Arimo"/>
                <a:cs typeface="Arimo"/>
                <a:sym typeface="Arimo"/>
              </a:rPr>
              <a:t>Graphical User Interface: Swing – for an intuitive, responsive, and visually appealing desktop interface.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8364700" y="4151752"/>
            <a:ext cx="11456086" cy="6982760"/>
          </a:xfrm>
          <a:custGeom>
            <a:avLst/>
            <a:gdLst/>
            <a:ahLst/>
            <a:cxnLst/>
            <a:rect l="l" t="t" r="r" b="b"/>
            <a:pathLst>
              <a:path w="11456086" h="6982760">
                <a:moveTo>
                  <a:pt x="0" y="0"/>
                </a:moveTo>
                <a:lnTo>
                  <a:pt x="11456086" y="0"/>
                </a:lnTo>
                <a:lnTo>
                  <a:pt x="11456086"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633696" y="6694282"/>
            <a:ext cx="8027980" cy="3750712"/>
          </a:xfrm>
          <a:custGeom>
            <a:avLst/>
            <a:gdLst/>
            <a:ahLst/>
            <a:cxnLst/>
            <a:rect l="l" t="t" r="r" b="b"/>
            <a:pathLst>
              <a:path w="8027980" h="3750712">
                <a:moveTo>
                  <a:pt x="0" y="0"/>
                </a:moveTo>
                <a:lnTo>
                  <a:pt x="8027980" y="0"/>
                </a:lnTo>
                <a:lnTo>
                  <a:pt x="8027980" y="3750712"/>
                </a:lnTo>
                <a:lnTo>
                  <a:pt x="0" y="3750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232360" y="-4950243"/>
            <a:ext cx="13052548" cy="10179274"/>
          </a:xfrm>
          <a:custGeom>
            <a:avLst/>
            <a:gdLst/>
            <a:ahLst/>
            <a:cxnLst/>
            <a:rect l="l" t="t" r="r" b="b"/>
            <a:pathLst>
              <a:path w="13052548" h="10179274">
                <a:moveTo>
                  <a:pt x="0" y="0"/>
                </a:moveTo>
                <a:lnTo>
                  <a:pt x="13052548" y="0"/>
                </a:lnTo>
                <a:lnTo>
                  <a:pt x="13052548" y="10179274"/>
                </a:lnTo>
                <a:lnTo>
                  <a:pt x="0" y="101792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1063906" y="108384"/>
            <a:ext cx="5050064" cy="1320200"/>
          </a:xfrm>
          <a:custGeom>
            <a:avLst/>
            <a:gdLst/>
            <a:ahLst/>
            <a:cxnLst/>
            <a:rect l="l" t="t" r="r" b="b"/>
            <a:pathLst>
              <a:path w="5050064" h="1320200">
                <a:moveTo>
                  <a:pt x="0" y="0"/>
                </a:moveTo>
                <a:lnTo>
                  <a:pt x="5050064" y="0"/>
                </a:lnTo>
                <a:lnTo>
                  <a:pt x="5050064" y="1320200"/>
                </a:lnTo>
                <a:lnTo>
                  <a:pt x="0" y="13202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Freeform 6"/>
          <p:cNvSpPr/>
          <p:nvPr/>
        </p:nvSpPr>
        <p:spPr>
          <a:xfrm>
            <a:off x="11906723" y="1172035"/>
            <a:ext cx="7754953" cy="7942931"/>
          </a:xfrm>
          <a:custGeom>
            <a:avLst/>
            <a:gdLst/>
            <a:ahLst/>
            <a:cxnLst/>
            <a:rect l="l" t="t" r="r" b="b"/>
            <a:pathLst>
              <a:path w="7754953" h="7942931">
                <a:moveTo>
                  <a:pt x="0" y="0"/>
                </a:moveTo>
                <a:lnTo>
                  <a:pt x="7754953" y="0"/>
                </a:lnTo>
                <a:lnTo>
                  <a:pt x="7754953" y="7942930"/>
                </a:lnTo>
                <a:lnTo>
                  <a:pt x="0" y="79429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7" name="TextBox 7"/>
          <p:cNvSpPr txBox="1"/>
          <p:nvPr/>
        </p:nvSpPr>
        <p:spPr>
          <a:xfrm>
            <a:off x="324855" y="1684528"/>
            <a:ext cx="10730006" cy="5789407"/>
          </a:xfrm>
          <a:prstGeom prst="rect">
            <a:avLst/>
          </a:prstGeom>
        </p:spPr>
        <p:txBody>
          <a:bodyPr lIns="0" tIns="0" rIns="0" bIns="0" rtlCol="0" anchor="t">
            <a:spAutoFit/>
          </a:bodyPr>
          <a:lstStyle/>
          <a:p>
            <a:pPr algn="ctr">
              <a:lnSpc>
                <a:spcPts val="9200"/>
              </a:lnSpc>
              <a:spcBef>
                <a:spcPct val="0"/>
              </a:spcBef>
            </a:pPr>
            <a:r>
              <a:rPr lang="en-US" sz="7667">
                <a:solidFill>
                  <a:srgbClr val="FFFFFF"/>
                </a:solidFill>
                <a:latin typeface="Arimo"/>
                <a:ea typeface="Arimo"/>
                <a:cs typeface="Arimo"/>
                <a:sym typeface="Arimo"/>
              </a:rPr>
              <a:t>Computer Vision &amp; AI: OpenCV – provides pre-trained Haar cascades for face and smile detection.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8364700" y="4151752"/>
            <a:ext cx="11456086" cy="6982760"/>
          </a:xfrm>
          <a:custGeom>
            <a:avLst/>
            <a:gdLst/>
            <a:ahLst/>
            <a:cxnLst/>
            <a:rect l="l" t="t" r="r" b="b"/>
            <a:pathLst>
              <a:path w="11456086" h="6982760">
                <a:moveTo>
                  <a:pt x="0" y="0"/>
                </a:moveTo>
                <a:lnTo>
                  <a:pt x="11456086" y="0"/>
                </a:lnTo>
                <a:lnTo>
                  <a:pt x="11456086"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633696" y="6694282"/>
            <a:ext cx="8027980" cy="3750712"/>
          </a:xfrm>
          <a:custGeom>
            <a:avLst/>
            <a:gdLst/>
            <a:ahLst/>
            <a:cxnLst/>
            <a:rect l="l" t="t" r="r" b="b"/>
            <a:pathLst>
              <a:path w="8027980" h="3750712">
                <a:moveTo>
                  <a:pt x="0" y="0"/>
                </a:moveTo>
                <a:lnTo>
                  <a:pt x="8027980" y="0"/>
                </a:lnTo>
                <a:lnTo>
                  <a:pt x="8027980" y="3750712"/>
                </a:lnTo>
                <a:lnTo>
                  <a:pt x="0" y="3750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232360" y="-4950243"/>
            <a:ext cx="13052548" cy="10179274"/>
          </a:xfrm>
          <a:custGeom>
            <a:avLst/>
            <a:gdLst/>
            <a:ahLst/>
            <a:cxnLst/>
            <a:rect l="l" t="t" r="r" b="b"/>
            <a:pathLst>
              <a:path w="13052548" h="10179274">
                <a:moveTo>
                  <a:pt x="0" y="0"/>
                </a:moveTo>
                <a:lnTo>
                  <a:pt x="13052548" y="0"/>
                </a:lnTo>
                <a:lnTo>
                  <a:pt x="13052548" y="10179274"/>
                </a:lnTo>
                <a:lnTo>
                  <a:pt x="0" y="101792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1063906" y="108384"/>
            <a:ext cx="5050064" cy="1320200"/>
          </a:xfrm>
          <a:custGeom>
            <a:avLst/>
            <a:gdLst/>
            <a:ahLst/>
            <a:cxnLst/>
            <a:rect l="l" t="t" r="r" b="b"/>
            <a:pathLst>
              <a:path w="5050064" h="1320200">
                <a:moveTo>
                  <a:pt x="0" y="0"/>
                </a:moveTo>
                <a:lnTo>
                  <a:pt x="5050064" y="0"/>
                </a:lnTo>
                <a:lnTo>
                  <a:pt x="5050064" y="1320200"/>
                </a:lnTo>
                <a:lnTo>
                  <a:pt x="0" y="13202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Freeform 6"/>
          <p:cNvSpPr/>
          <p:nvPr/>
        </p:nvSpPr>
        <p:spPr>
          <a:xfrm>
            <a:off x="11906723" y="1172035"/>
            <a:ext cx="7754953" cy="7942931"/>
          </a:xfrm>
          <a:custGeom>
            <a:avLst/>
            <a:gdLst/>
            <a:ahLst/>
            <a:cxnLst/>
            <a:rect l="l" t="t" r="r" b="b"/>
            <a:pathLst>
              <a:path w="7754953" h="7942931">
                <a:moveTo>
                  <a:pt x="0" y="0"/>
                </a:moveTo>
                <a:lnTo>
                  <a:pt x="7754953" y="0"/>
                </a:lnTo>
                <a:lnTo>
                  <a:pt x="7754953" y="7942930"/>
                </a:lnTo>
                <a:lnTo>
                  <a:pt x="0" y="79429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7" name="TextBox 7"/>
          <p:cNvSpPr txBox="1"/>
          <p:nvPr/>
        </p:nvSpPr>
        <p:spPr>
          <a:xfrm>
            <a:off x="1028700" y="1143460"/>
            <a:ext cx="8755369" cy="7655238"/>
          </a:xfrm>
          <a:prstGeom prst="rect">
            <a:avLst/>
          </a:prstGeom>
        </p:spPr>
        <p:txBody>
          <a:bodyPr lIns="0" tIns="0" rIns="0" bIns="0" rtlCol="0" anchor="t">
            <a:spAutoFit/>
          </a:bodyPr>
          <a:lstStyle/>
          <a:p>
            <a:pPr algn="ctr">
              <a:lnSpc>
                <a:spcPts val="7625"/>
              </a:lnSpc>
            </a:pPr>
            <a:endParaRPr/>
          </a:p>
          <a:p>
            <a:pPr algn="ctr">
              <a:lnSpc>
                <a:spcPts val="7625"/>
              </a:lnSpc>
            </a:pPr>
            <a:endParaRPr/>
          </a:p>
          <a:p>
            <a:pPr algn="ctr">
              <a:lnSpc>
                <a:spcPts val="7625"/>
              </a:lnSpc>
              <a:spcBef>
                <a:spcPct val="0"/>
              </a:spcBef>
            </a:pPr>
            <a:r>
              <a:rPr lang="en-US" sz="6354">
                <a:solidFill>
                  <a:srgbClr val="FFFFFF"/>
                </a:solidFill>
                <a:latin typeface="Arimo"/>
                <a:ea typeface="Arimo"/>
                <a:cs typeface="Arimo"/>
                <a:sym typeface="Arimo"/>
              </a:rPr>
              <a:t>Real-Time Processing: VideoCapture and Mat objects for continuous webcam streaming and frame analysis.</a:t>
            </a:r>
          </a:p>
          <a:p>
            <a:pPr algn="ctr">
              <a:lnSpc>
                <a:spcPts val="7625"/>
              </a:lnSpc>
              <a:spcBef>
                <a:spcPct val="0"/>
              </a:spcBef>
            </a:pPr>
            <a:endParaRPr lang="en-US" sz="6354">
              <a:solidFill>
                <a:srgbClr val="FFFFFF"/>
              </a:solidFill>
              <a:latin typeface="Arimo"/>
              <a:ea typeface="Arimo"/>
              <a:cs typeface="Arimo"/>
              <a:sym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8364700" y="4151752"/>
            <a:ext cx="11456086" cy="6982760"/>
          </a:xfrm>
          <a:custGeom>
            <a:avLst/>
            <a:gdLst/>
            <a:ahLst/>
            <a:cxnLst/>
            <a:rect l="l" t="t" r="r" b="b"/>
            <a:pathLst>
              <a:path w="11456086" h="6982760">
                <a:moveTo>
                  <a:pt x="0" y="0"/>
                </a:moveTo>
                <a:lnTo>
                  <a:pt x="11456086" y="0"/>
                </a:lnTo>
                <a:lnTo>
                  <a:pt x="11456086"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633696" y="6694282"/>
            <a:ext cx="8027980" cy="3750712"/>
          </a:xfrm>
          <a:custGeom>
            <a:avLst/>
            <a:gdLst/>
            <a:ahLst/>
            <a:cxnLst/>
            <a:rect l="l" t="t" r="r" b="b"/>
            <a:pathLst>
              <a:path w="8027980" h="3750712">
                <a:moveTo>
                  <a:pt x="0" y="0"/>
                </a:moveTo>
                <a:lnTo>
                  <a:pt x="8027980" y="0"/>
                </a:lnTo>
                <a:lnTo>
                  <a:pt x="8027980" y="3750712"/>
                </a:lnTo>
                <a:lnTo>
                  <a:pt x="0" y="3750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232360" y="-4950243"/>
            <a:ext cx="13052548" cy="10179274"/>
          </a:xfrm>
          <a:custGeom>
            <a:avLst/>
            <a:gdLst/>
            <a:ahLst/>
            <a:cxnLst/>
            <a:rect l="l" t="t" r="r" b="b"/>
            <a:pathLst>
              <a:path w="13052548" h="10179274">
                <a:moveTo>
                  <a:pt x="0" y="0"/>
                </a:moveTo>
                <a:lnTo>
                  <a:pt x="13052548" y="0"/>
                </a:lnTo>
                <a:lnTo>
                  <a:pt x="13052548" y="10179274"/>
                </a:lnTo>
                <a:lnTo>
                  <a:pt x="0" y="101792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1063906" y="108384"/>
            <a:ext cx="5050064" cy="1320200"/>
          </a:xfrm>
          <a:custGeom>
            <a:avLst/>
            <a:gdLst/>
            <a:ahLst/>
            <a:cxnLst/>
            <a:rect l="l" t="t" r="r" b="b"/>
            <a:pathLst>
              <a:path w="5050064" h="1320200">
                <a:moveTo>
                  <a:pt x="0" y="0"/>
                </a:moveTo>
                <a:lnTo>
                  <a:pt x="5050064" y="0"/>
                </a:lnTo>
                <a:lnTo>
                  <a:pt x="5050064" y="1320200"/>
                </a:lnTo>
                <a:lnTo>
                  <a:pt x="0" y="13202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Freeform 6"/>
          <p:cNvSpPr/>
          <p:nvPr/>
        </p:nvSpPr>
        <p:spPr>
          <a:xfrm>
            <a:off x="11906723" y="1172035"/>
            <a:ext cx="7754953" cy="7942931"/>
          </a:xfrm>
          <a:custGeom>
            <a:avLst/>
            <a:gdLst/>
            <a:ahLst/>
            <a:cxnLst/>
            <a:rect l="l" t="t" r="r" b="b"/>
            <a:pathLst>
              <a:path w="7754953" h="7942931">
                <a:moveTo>
                  <a:pt x="0" y="0"/>
                </a:moveTo>
                <a:lnTo>
                  <a:pt x="7754953" y="0"/>
                </a:lnTo>
                <a:lnTo>
                  <a:pt x="7754953" y="7942930"/>
                </a:lnTo>
                <a:lnTo>
                  <a:pt x="0" y="79429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7" name="TextBox 7"/>
          <p:cNvSpPr txBox="1"/>
          <p:nvPr/>
        </p:nvSpPr>
        <p:spPr>
          <a:xfrm>
            <a:off x="703876" y="2290137"/>
            <a:ext cx="10820188" cy="5678151"/>
          </a:xfrm>
          <a:prstGeom prst="rect">
            <a:avLst/>
          </a:prstGeom>
        </p:spPr>
        <p:txBody>
          <a:bodyPr lIns="0" tIns="0" rIns="0" bIns="0" rtlCol="0" anchor="t">
            <a:spAutoFit/>
          </a:bodyPr>
          <a:lstStyle/>
          <a:p>
            <a:pPr algn="ctr">
              <a:lnSpc>
                <a:spcPts val="6455"/>
              </a:lnSpc>
            </a:pPr>
            <a:endParaRPr/>
          </a:p>
          <a:p>
            <a:pPr algn="ctr">
              <a:lnSpc>
                <a:spcPts val="6455"/>
              </a:lnSpc>
            </a:pPr>
            <a:endParaRPr/>
          </a:p>
          <a:p>
            <a:pPr algn="ctr">
              <a:lnSpc>
                <a:spcPts val="6455"/>
              </a:lnSpc>
              <a:spcBef>
                <a:spcPct val="0"/>
              </a:spcBef>
            </a:pPr>
            <a:r>
              <a:rPr lang="en-US" sz="5379">
                <a:solidFill>
                  <a:srgbClr val="FFFFFF"/>
                </a:solidFill>
                <a:latin typeface="Arimo"/>
                <a:ea typeface="Arimo"/>
                <a:cs typeface="Arimo"/>
                <a:sym typeface="Arimo"/>
              </a:rPr>
              <a:t>Data Handling &amp; Analytics: Internal timers and counters track smile duration in seconds, enabling quantitative well-being metrics.</a:t>
            </a:r>
          </a:p>
          <a:p>
            <a:pPr algn="ctr">
              <a:lnSpc>
                <a:spcPts val="6455"/>
              </a:lnSpc>
              <a:spcBef>
                <a:spcPct val="0"/>
              </a:spcBef>
            </a:pPr>
            <a:endParaRPr lang="en-US" sz="5379">
              <a:solidFill>
                <a:srgbClr val="FFFFFF"/>
              </a:solidFill>
              <a:latin typeface="Arimo"/>
              <a:ea typeface="Arimo"/>
              <a:cs typeface="Arimo"/>
              <a:sym typeface="Arim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8364700" y="4151752"/>
            <a:ext cx="11456086" cy="6982760"/>
          </a:xfrm>
          <a:custGeom>
            <a:avLst/>
            <a:gdLst/>
            <a:ahLst/>
            <a:cxnLst/>
            <a:rect l="l" t="t" r="r" b="b"/>
            <a:pathLst>
              <a:path w="11456086" h="6982760">
                <a:moveTo>
                  <a:pt x="0" y="0"/>
                </a:moveTo>
                <a:lnTo>
                  <a:pt x="11456086" y="0"/>
                </a:lnTo>
                <a:lnTo>
                  <a:pt x="11456086"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633696" y="6694282"/>
            <a:ext cx="8027980" cy="3750712"/>
          </a:xfrm>
          <a:custGeom>
            <a:avLst/>
            <a:gdLst/>
            <a:ahLst/>
            <a:cxnLst/>
            <a:rect l="l" t="t" r="r" b="b"/>
            <a:pathLst>
              <a:path w="8027980" h="3750712">
                <a:moveTo>
                  <a:pt x="0" y="0"/>
                </a:moveTo>
                <a:lnTo>
                  <a:pt x="8027980" y="0"/>
                </a:lnTo>
                <a:lnTo>
                  <a:pt x="8027980" y="3750712"/>
                </a:lnTo>
                <a:lnTo>
                  <a:pt x="0" y="3750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232360" y="-4950243"/>
            <a:ext cx="13052548" cy="10179274"/>
          </a:xfrm>
          <a:custGeom>
            <a:avLst/>
            <a:gdLst/>
            <a:ahLst/>
            <a:cxnLst/>
            <a:rect l="l" t="t" r="r" b="b"/>
            <a:pathLst>
              <a:path w="13052548" h="10179274">
                <a:moveTo>
                  <a:pt x="0" y="0"/>
                </a:moveTo>
                <a:lnTo>
                  <a:pt x="13052548" y="0"/>
                </a:lnTo>
                <a:lnTo>
                  <a:pt x="13052548" y="10179274"/>
                </a:lnTo>
                <a:lnTo>
                  <a:pt x="0" y="101792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1063906" y="108384"/>
            <a:ext cx="5050064" cy="1320200"/>
          </a:xfrm>
          <a:custGeom>
            <a:avLst/>
            <a:gdLst/>
            <a:ahLst/>
            <a:cxnLst/>
            <a:rect l="l" t="t" r="r" b="b"/>
            <a:pathLst>
              <a:path w="5050064" h="1320200">
                <a:moveTo>
                  <a:pt x="0" y="0"/>
                </a:moveTo>
                <a:lnTo>
                  <a:pt x="5050064" y="0"/>
                </a:lnTo>
                <a:lnTo>
                  <a:pt x="5050064" y="1320200"/>
                </a:lnTo>
                <a:lnTo>
                  <a:pt x="0" y="13202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Freeform 6"/>
          <p:cNvSpPr/>
          <p:nvPr/>
        </p:nvSpPr>
        <p:spPr>
          <a:xfrm>
            <a:off x="11906723" y="1172035"/>
            <a:ext cx="7754953" cy="7942931"/>
          </a:xfrm>
          <a:custGeom>
            <a:avLst/>
            <a:gdLst/>
            <a:ahLst/>
            <a:cxnLst/>
            <a:rect l="l" t="t" r="r" b="b"/>
            <a:pathLst>
              <a:path w="7754953" h="7942931">
                <a:moveTo>
                  <a:pt x="0" y="0"/>
                </a:moveTo>
                <a:lnTo>
                  <a:pt x="7754953" y="0"/>
                </a:lnTo>
                <a:lnTo>
                  <a:pt x="7754953" y="7942930"/>
                </a:lnTo>
                <a:lnTo>
                  <a:pt x="0" y="79429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7" name="TextBox 7"/>
          <p:cNvSpPr txBox="1"/>
          <p:nvPr/>
        </p:nvSpPr>
        <p:spPr>
          <a:xfrm>
            <a:off x="377359" y="1400009"/>
            <a:ext cx="10442829" cy="6449663"/>
          </a:xfrm>
          <a:prstGeom prst="rect">
            <a:avLst/>
          </a:prstGeom>
        </p:spPr>
        <p:txBody>
          <a:bodyPr lIns="0" tIns="0" rIns="0" bIns="0" rtlCol="0" anchor="t">
            <a:spAutoFit/>
          </a:bodyPr>
          <a:lstStyle/>
          <a:p>
            <a:pPr algn="ctr">
              <a:lnSpc>
                <a:spcPts val="7337"/>
              </a:lnSpc>
              <a:spcBef>
                <a:spcPct val="0"/>
              </a:spcBef>
            </a:pPr>
            <a:endParaRPr/>
          </a:p>
          <a:p>
            <a:pPr algn="ctr">
              <a:lnSpc>
                <a:spcPts val="7337"/>
              </a:lnSpc>
              <a:spcBef>
                <a:spcPct val="0"/>
              </a:spcBef>
            </a:pPr>
            <a:r>
              <a:rPr lang="en-US" sz="6114">
                <a:solidFill>
                  <a:srgbClr val="FFFFFF"/>
                </a:solidFill>
                <a:latin typeface="Arimo"/>
                <a:ea typeface="Arimo"/>
                <a:cs typeface="Arimo"/>
                <a:sym typeface="Arimo"/>
              </a:rPr>
              <a:t>Software Design Principles: Object-oriented design, modular architecture, and MVC-inspired separation of UI, detection logic, and analytics.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694764" y="4151750"/>
            <a:ext cx="11685398" cy="6982760"/>
          </a:xfrm>
          <a:custGeom>
            <a:avLst/>
            <a:gdLst/>
            <a:ahLst/>
            <a:cxnLst/>
            <a:rect l="l" t="t" r="r" b="b"/>
            <a:pathLst>
              <a:path w="11685398" h="6982760">
                <a:moveTo>
                  <a:pt x="0" y="0"/>
                </a:moveTo>
                <a:lnTo>
                  <a:pt x="11685398" y="0"/>
                </a:lnTo>
                <a:lnTo>
                  <a:pt x="11685398"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3277668" y="-441808"/>
            <a:ext cx="5250678" cy="3571022"/>
          </a:xfrm>
          <a:custGeom>
            <a:avLst/>
            <a:gdLst/>
            <a:ahLst/>
            <a:cxnLst/>
            <a:rect l="l" t="t" r="r" b="b"/>
            <a:pathLst>
              <a:path w="5250678" h="3571022">
                <a:moveTo>
                  <a:pt x="0" y="0"/>
                </a:moveTo>
                <a:lnTo>
                  <a:pt x="5250678" y="0"/>
                </a:lnTo>
                <a:lnTo>
                  <a:pt x="5250678" y="3571022"/>
                </a:lnTo>
                <a:lnTo>
                  <a:pt x="0" y="3571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15085272" y="162080"/>
            <a:ext cx="3043124" cy="2139646"/>
          </a:xfrm>
          <a:custGeom>
            <a:avLst/>
            <a:gdLst/>
            <a:ahLst/>
            <a:cxnLst/>
            <a:rect l="l" t="t" r="r" b="b"/>
            <a:pathLst>
              <a:path w="3043124" h="2139646">
                <a:moveTo>
                  <a:pt x="0" y="0"/>
                </a:moveTo>
                <a:lnTo>
                  <a:pt x="3043124" y="0"/>
                </a:lnTo>
                <a:lnTo>
                  <a:pt x="3043124" y="2139646"/>
                </a:lnTo>
                <a:lnTo>
                  <a:pt x="0" y="21396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9879300" y="2223900"/>
            <a:ext cx="4155600" cy="4155600"/>
          </a:xfrm>
          <a:custGeom>
            <a:avLst/>
            <a:gdLst/>
            <a:ahLst/>
            <a:cxnLst/>
            <a:rect l="l" t="t" r="r" b="b"/>
            <a:pathLst>
              <a:path w="4155600" h="4155600">
                <a:moveTo>
                  <a:pt x="0" y="0"/>
                </a:moveTo>
                <a:lnTo>
                  <a:pt x="4155600" y="0"/>
                </a:lnTo>
                <a:lnTo>
                  <a:pt x="4155600" y="4155600"/>
                </a:lnTo>
                <a:lnTo>
                  <a:pt x="0" y="4155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TextBox 6"/>
          <p:cNvSpPr txBox="1"/>
          <p:nvPr/>
        </p:nvSpPr>
        <p:spPr>
          <a:xfrm>
            <a:off x="7143225" y="6435487"/>
            <a:ext cx="9627150" cy="1543050"/>
          </a:xfrm>
          <a:prstGeom prst="rect">
            <a:avLst/>
          </a:prstGeom>
        </p:spPr>
        <p:txBody>
          <a:bodyPr lIns="0" tIns="0" rIns="0" bIns="0" rtlCol="0" anchor="t">
            <a:spAutoFit/>
          </a:bodyPr>
          <a:lstStyle/>
          <a:p>
            <a:pPr algn="ctr">
              <a:lnSpc>
                <a:spcPts val="11999"/>
              </a:lnSpc>
            </a:pPr>
            <a:r>
              <a:rPr lang="en-US" sz="9999">
                <a:solidFill>
                  <a:srgbClr val="CEABFF"/>
                </a:solidFill>
                <a:latin typeface="Arimo"/>
                <a:ea typeface="Arimo"/>
                <a:cs typeface="Arimo"/>
                <a:sym typeface="Arimo"/>
              </a:rPr>
              <a:t>Idea Behind ICU</a:t>
            </a:r>
          </a:p>
        </p:txBody>
      </p:sp>
      <p:sp>
        <p:nvSpPr>
          <p:cNvPr id="7" name="TextBox 7"/>
          <p:cNvSpPr txBox="1"/>
          <p:nvPr/>
        </p:nvSpPr>
        <p:spPr>
          <a:xfrm>
            <a:off x="10259425" y="3020487"/>
            <a:ext cx="3395550" cy="2495550"/>
          </a:xfrm>
          <a:prstGeom prst="rect">
            <a:avLst/>
          </a:prstGeom>
        </p:spPr>
        <p:txBody>
          <a:bodyPr lIns="0" tIns="0" rIns="0" bIns="0" rtlCol="0" anchor="t">
            <a:spAutoFit/>
          </a:bodyPr>
          <a:lstStyle/>
          <a:p>
            <a:pPr algn="ctr">
              <a:lnSpc>
                <a:spcPts val="19200"/>
              </a:lnSpc>
            </a:pPr>
            <a:r>
              <a:rPr lang="en-US" sz="16000">
                <a:solidFill>
                  <a:srgbClr val="CEABFF"/>
                </a:solidFill>
                <a:latin typeface="Arimo"/>
                <a:ea typeface="Arimo"/>
                <a:cs typeface="Arimo"/>
                <a:sym typeface="Arimo"/>
              </a:rPr>
              <a:t>03</a:t>
            </a:r>
          </a:p>
        </p:txBody>
      </p:sp>
      <p:sp>
        <p:nvSpPr>
          <p:cNvPr id="8" name="Freeform 8"/>
          <p:cNvSpPr/>
          <p:nvPr/>
        </p:nvSpPr>
        <p:spPr>
          <a:xfrm>
            <a:off x="487126" y="638206"/>
            <a:ext cx="7321606" cy="8333278"/>
          </a:xfrm>
          <a:custGeom>
            <a:avLst/>
            <a:gdLst/>
            <a:ahLst/>
            <a:cxnLst/>
            <a:rect l="l" t="t" r="r" b="b"/>
            <a:pathLst>
              <a:path w="7321606" h="8333278">
                <a:moveTo>
                  <a:pt x="0" y="0"/>
                </a:moveTo>
                <a:lnTo>
                  <a:pt x="7321606" y="0"/>
                </a:lnTo>
                <a:lnTo>
                  <a:pt x="7321606" y="8333278"/>
                </a:lnTo>
                <a:lnTo>
                  <a:pt x="0" y="83332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0104956" y="7139950"/>
            <a:ext cx="10742080" cy="4136486"/>
          </a:xfrm>
          <a:custGeom>
            <a:avLst/>
            <a:gdLst/>
            <a:ahLst/>
            <a:cxnLst/>
            <a:rect l="l" t="t" r="r" b="b"/>
            <a:pathLst>
              <a:path w="10742080" h="4136486">
                <a:moveTo>
                  <a:pt x="0" y="0"/>
                </a:moveTo>
                <a:lnTo>
                  <a:pt x="10742080" y="0"/>
                </a:lnTo>
                <a:lnTo>
                  <a:pt x="10742080" y="4136486"/>
                </a:lnTo>
                <a:lnTo>
                  <a:pt x="0" y="4136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2220468" y="-2812849"/>
            <a:ext cx="9513649" cy="6061691"/>
          </a:xfrm>
          <a:custGeom>
            <a:avLst/>
            <a:gdLst/>
            <a:ahLst/>
            <a:cxnLst/>
            <a:rect l="l" t="t" r="r" b="b"/>
            <a:pathLst>
              <a:path w="9513649" h="6061691">
                <a:moveTo>
                  <a:pt x="0" y="0"/>
                </a:moveTo>
                <a:lnTo>
                  <a:pt x="9513650" y="0"/>
                </a:lnTo>
                <a:lnTo>
                  <a:pt x="9513650" y="6061690"/>
                </a:lnTo>
                <a:lnTo>
                  <a:pt x="0" y="6061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124294" y="8"/>
            <a:ext cx="3296914" cy="2982766"/>
          </a:xfrm>
          <a:custGeom>
            <a:avLst/>
            <a:gdLst/>
            <a:ahLst/>
            <a:cxnLst/>
            <a:rect l="l" t="t" r="r" b="b"/>
            <a:pathLst>
              <a:path w="3296914" h="2982766">
                <a:moveTo>
                  <a:pt x="0" y="0"/>
                </a:moveTo>
                <a:lnTo>
                  <a:pt x="3296914" y="0"/>
                </a:lnTo>
                <a:lnTo>
                  <a:pt x="3296914" y="2982766"/>
                </a:lnTo>
                <a:lnTo>
                  <a:pt x="0" y="2982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13270360" y="7038186"/>
            <a:ext cx="4911492" cy="3248790"/>
          </a:xfrm>
          <a:custGeom>
            <a:avLst/>
            <a:gdLst/>
            <a:ahLst/>
            <a:cxnLst/>
            <a:rect l="l" t="t" r="r" b="b"/>
            <a:pathLst>
              <a:path w="4911492" h="3248790">
                <a:moveTo>
                  <a:pt x="0" y="0"/>
                </a:moveTo>
                <a:lnTo>
                  <a:pt x="4911492" y="0"/>
                </a:lnTo>
                <a:lnTo>
                  <a:pt x="4911492" y="3248790"/>
                </a:lnTo>
                <a:lnTo>
                  <a:pt x="0" y="32487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TextBox 6"/>
          <p:cNvSpPr txBox="1"/>
          <p:nvPr/>
        </p:nvSpPr>
        <p:spPr>
          <a:xfrm>
            <a:off x="1209450" y="2628201"/>
            <a:ext cx="16049850" cy="6449715"/>
          </a:xfrm>
          <a:prstGeom prst="rect">
            <a:avLst/>
          </a:prstGeom>
        </p:spPr>
        <p:txBody>
          <a:bodyPr lIns="0" tIns="0" rIns="0" bIns="0" rtlCol="0" anchor="t">
            <a:spAutoFit/>
          </a:bodyPr>
          <a:lstStyle/>
          <a:p>
            <a:pPr algn="l">
              <a:lnSpc>
                <a:spcPts val="4652"/>
              </a:lnSpc>
            </a:pPr>
            <a:r>
              <a:rPr lang="en-US" sz="3877">
                <a:solidFill>
                  <a:srgbClr val="FFFFFF"/>
                </a:solidFill>
                <a:latin typeface="Maven Pro"/>
                <a:ea typeface="Maven Pro"/>
                <a:cs typeface="Maven Pro"/>
                <a:sym typeface="Maven Pro"/>
              </a:rPr>
              <a:t>The facial feedback hypothesis posits a significant link between emotional experience and facial expressions, suggesting that our emotions can be influenced by the facial expressions we project. Essentially, this theory argues that individuals infer their emotional states from their facial expressions; for example, smiling can lead to feelings of happiness, while frowning may evoke sadness or anger. Rooted in the work of early psychologists such as Charles Darwin and William James, the hypothesis has evolved to include various theories that explore how facial expressions may not only reflect emotions but also actively shape them.</a:t>
            </a:r>
          </a:p>
          <a:p>
            <a:pPr algn="l">
              <a:lnSpc>
                <a:spcPts val="4652"/>
              </a:lnSpc>
            </a:pPr>
            <a:endParaRPr lang="en-US" sz="3877">
              <a:solidFill>
                <a:srgbClr val="FFFFFF"/>
              </a:solidFill>
              <a:latin typeface="Maven Pro"/>
              <a:ea typeface="Maven Pro"/>
              <a:cs typeface="Maven Pro"/>
              <a:sym typeface="Maven Pro"/>
            </a:endParaRPr>
          </a:p>
        </p:txBody>
      </p:sp>
      <p:sp>
        <p:nvSpPr>
          <p:cNvPr id="7" name="TextBox 7"/>
          <p:cNvSpPr txBox="1"/>
          <p:nvPr/>
        </p:nvSpPr>
        <p:spPr>
          <a:xfrm>
            <a:off x="4471868" y="700087"/>
            <a:ext cx="9344263" cy="952500"/>
          </a:xfrm>
          <a:prstGeom prst="rect">
            <a:avLst/>
          </a:prstGeom>
        </p:spPr>
        <p:txBody>
          <a:bodyPr lIns="0" tIns="0" rIns="0" bIns="0" rtlCol="0" anchor="t">
            <a:spAutoFit/>
          </a:bodyPr>
          <a:lstStyle/>
          <a:p>
            <a:pPr algn="ctr">
              <a:lnSpc>
                <a:spcPts val="7319"/>
              </a:lnSpc>
              <a:spcBef>
                <a:spcPct val="0"/>
              </a:spcBef>
            </a:pPr>
            <a:r>
              <a:rPr lang="en-US" sz="6099">
                <a:solidFill>
                  <a:srgbClr val="FFFFFF"/>
                </a:solidFill>
                <a:latin typeface="Arimo"/>
                <a:ea typeface="Arimo"/>
                <a:cs typeface="Arimo"/>
                <a:sym typeface="Arimo"/>
              </a:rPr>
              <a:t>Facial feedback hypothesis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0104956" y="7139950"/>
            <a:ext cx="10742080" cy="4136486"/>
          </a:xfrm>
          <a:custGeom>
            <a:avLst/>
            <a:gdLst/>
            <a:ahLst/>
            <a:cxnLst/>
            <a:rect l="l" t="t" r="r" b="b"/>
            <a:pathLst>
              <a:path w="10742080" h="4136486">
                <a:moveTo>
                  <a:pt x="0" y="0"/>
                </a:moveTo>
                <a:lnTo>
                  <a:pt x="10742080" y="0"/>
                </a:lnTo>
                <a:lnTo>
                  <a:pt x="10742080" y="4136486"/>
                </a:lnTo>
                <a:lnTo>
                  <a:pt x="0" y="4136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2220468" y="-2812849"/>
            <a:ext cx="9513649" cy="6061691"/>
          </a:xfrm>
          <a:custGeom>
            <a:avLst/>
            <a:gdLst/>
            <a:ahLst/>
            <a:cxnLst/>
            <a:rect l="l" t="t" r="r" b="b"/>
            <a:pathLst>
              <a:path w="9513649" h="6061691">
                <a:moveTo>
                  <a:pt x="0" y="0"/>
                </a:moveTo>
                <a:lnTo>
                  <a:pt x="9513650" y="0"/>
                </a:lnTo>
                <a:lnTo>
                  <a:pt x="9513650" y="6061690"/>
                </a:lnTo>
                <a:lnTo>
                  <a:pt x="0" y="6061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124294" y="8"/>
            <a:ext cx="3296914" cy="2982766"/>
          </a:xfrm>
          <a:custGeom>
            <a:avLst/>
            <a:gdLst/>
            <a:ahLst/>
            <a:cxnLst/>
            <a:rect l="l" t="t" r="r" b="b"/>
            <a:pathLst>
              <a:path w="3296914" h="2982766">
                <a:moveTo>
                  <a:pt x="0" y="0"/>
                </a:moveTo>
                <a:lnTo>
                  <a:pt x="3296914" y="0"/>
                </a:lnTo>
                <a:lnTo>
                  <a:pt x="3296914" y="2982766"/>
                </a:lnTo>
                <a:lnTo>
                  <a:pt x="0" y="2982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13270360" y="7038186"/>
            <a:ext cx="4911492" cy="3248790"/>
          </a:xfrm>
          <a:custGeom>
            <a:avLst/>
            <a:gdLst/>
            <a:ahLst/>
            <a:cxnLst/>
            <a:rect l="l" t="t" r="r" b="b"/>
            <a:pathLst>
              <a:path w="4911492" h="3248790">
                <a:moveTo>
                  <a:pt x="0" y="0"/>
                </a:moveTo>
                <a:lnTo>
                  <a:pt x="4911492" y="0"/>
                </a:lnTo>
                <a:lnTo>
                  <a:pt x="4911492" y="3248790"/>
                </a:lnTo>
                <a:lnTo>
                  <a:pt x="0" y="32487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TextBox 6"/>
          <p:cNvSpPr txBox="1"/>
          <p:nvPr/>
        </p:nvSpPr>
        <p:spPr>
          <a:xfrm>
            <a:off x="1885672" y="2634635"/>
            <a:ext cx="14516656" cy="6373572"/>
          </a:xfrm>
          <a:prstGeom prst="rect">
            <a:avLst/>
          </a:prstGeom>
        </p:spPr>
        <p:txBody>
          <a:bodyPr lIns="0" tIns="0" rIns="0" bIns="0" rtlCol="0" anchor="t">
            <a:spAutoFit/>
          </a:bodyPr>
          <a:lstStyle/>
          <a:p>
            <a:pPr algn="l">
              <a:lnSpc>
                <a:spcPts val="4208"/>
              </a:lnSpc>
            </a:pPr>
            <a:r>
              <a:rPr lang="en-US" sz="3506">
                <a:solidFill>
                  <a:srgbClr val="FFFFFF"/>
                </a:solidFill>
                <a:latin typeface="Maven Pro"/>
                <a:ea typeface="Maven Pro"/>
                <a:cs typeface="Maven Pro"/>
                <a:sym typeface="Maven Pro"/>
              </a:rPr>
              <a:t>Charles Darwin (1872) – In his book The Expression of the Emotions in Man and Animals, he proposed that facial expressions can intensify or even trigger emotions.</a:t>
            </a:r>
          </a:p>
          <a:p>
            <a:pPr algn="l">
              <a:lnSpc>
                <a:spcPts val="4208"/>
              </a:lnSpc>
            </a:pPr>
            <a:endParaRPr lang="en-US" sz="3506">
              <a:solidFill>
                <a:srgbClr val="FFFFFF"/>
              </a:solidFill>
              <a:latin typeface="Maven Pro"/>
              <a:ea typeface="Maven Pro"/>
              <a:cs typeface="Maven Pro"/>
              <a:sym typeface="Maven Pro"/>
            </a:endParaRPr>
          </a:p>
          <a:p>
            <a:pPr algn="l">
              <a:lnSpc>
                <a:spcPts val="4208"/>
              </a:lnSpc>
            </a:pPr>
            <a:endParaRPr lang="en-US" sz="3506">
              <a:solidFill>
                <a:srgbClr val="FFFFFF"/>
              </a:solidFill>
              <a:latin typeface="Maven Pro"/>
              <a:ea typeface="Maven Pro"/>
              <a:cs typeface="Maven Pro"/>
              <a:sym typeface="Maven Pro"/>
            </a:endParaRPr>
          </a:p>
          <a:p>
            <a:pPr algn="l">
              <a:lnSpc>
                <a:spcPts val="4208"/>
              </a:lnSpc>
            </a:pPr>
            <a:r>
              <a:rPr lang="en-US" sz="3506">
                <a:solidFill>
                  <a:srgbClr val="FFFFFF"/>
                </a:solidFill>
                <a:latin typeface="Maven Pro"/>
                <a:ea typeface="Maven Pro"/>
                <a:cs typeface="Maven Pro"/>
                <a:sym typeface="Maven Pro"/>
              </a:rPr>
              <a:t>Silvan Tomkins (1960s) – Revived the idea, stressing that feedback from facial muscles contributes to emotional experience.</a:t>
            </a:r>
          </a:p>
          <a:p>
            <a:pPr algn="l">
              <a:lnSpc>
                <a:spcPts val="4208"/>
              </a:lnSpc>
            </a:pPr>
            <a:endParaRPr lang="en-US" sz="3506">
              <a:solidFill>
                <a:srgbClr val="FFFFFF"/>
              </a:solidFill>
              <a:latin typeface="Maven Pro"/>
              <a:ea typeface="Maven Pro"/>
              <a:cs typeface="Maven Pro"/>
              <a:sym typeface="Maven Pro"/>
            </a:endParaRPr>
          </a:p>
          <a:p>
            <a:pPr algn="l">
              <a:lnSpc>
                <a:spcPts val="4208"/>
              </a:lnSpc>
            </a:pPr>
            <a:r>
              <a:rPr lang="en-US" sz="3506">
                <a:solidFill>
                  <a:srgbClr val="FFFFFF"/>
                </a:solidFill>
                <a:latin typeface="Maven Pro"/>
                <a:ea typeface="Maven Pro"/>
                <a:cs typeface="Maven Pro"/>
                <a:sym typeface="Maven Pro"/>
              </a:rPr>
              <a:t>Paul Ekman (1970s–80s) – Famous for work on universal facial expressions; supported the notion that expressions and emotions are deeply linked.</a:t>
            </a:r>
          </a:p>
          <a:p>
            <a:pPr algn="l">
              <a:lnSpc>
                <a:spcPts val="4208"/>
              </a:lnSpc>
            </a:pPr>
            <a:endParaRPr lang="en-US" sz="3506">
              <a:solidFill>
                <a:srgbClr val="FFFFFF"/>
              </a:solidFill>
              <a:latin typeface="Maven Pro"/>
              <a:ea typeface="Maven Pro"/>
              <a:cs typeface="Maven Pro"/>
              <a:sym typeface="Maven Pro"/>
            </a:endParaRPr>
          </a:p>
        </p:txBody>
      </p:sp>
      <p:sp>
        <p:nvSpPr>
          <p:cNvPr id="7" name="TextBox 7"/>
          <p:cNvSpPr txBox="1"/>
          <p:nvPr/>
        </p:nvSpPr>
        <p:spPr>
          <a:xfrm>
            <a:off x="5377041" y="700087"/>
            <a:ext cx="7533918" cy="952500"/>
          </a:xfrm>
          <a:prstGeom prst="rect">
            <a:avLst/>
          </a:prstGeom>
        </p:spPr>
        <p:txBody>
          <a:bodyPr lIns="0" tIns="0" rIns="0" bIns="0" rtlCol="0" anchor="t">
            <a:spAutoFit/>
          </a:bodyPr>
          <a:lstStyle/>
          <a:p>
            <a:pPr algn="ctr">
              <a:lnSpc>
                <a:spcPts val="7319"/>
              </a:lnSpc>
              <a:spcBef>
                <a:spcPct val="0"/>
              </a:spcBef>
            </a:pPr>
            <a:r>
              <a:rPr lang="en-US" sz="6099">
                <a:solidFill>
                  <a:srgbClr val="FFFFFF"/>
                </a:solidFill>
                <a:latin typeface="Arimo"/>
                <a:ea typeface="Arimo"/>
                <a:cs typeface="Arimo"/>
                <a:sym typeface="Arimo"/>
              </a:rPr>
              <a:t>Origins &amp; Key Figures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0104956" y="7139950"/>
            <a:ext cx="10742080" cy="4136486"/>
          </a:xfrm>
          <a:custGeom>
            <a:avLst/>
            <a:gdLst/>
            <a:ahLst/>
            <a:cxnLst/>
            <a:rect l="l" t="t" r="r" b="b"/>
            <a:pathLst>
              <a:path w="10742080" h="4136486">
                <a:moveTo>
                  <a:pt x="0" y="0"/>
                </a:moveTo>
                <a:lnTo>
                  <a:pt x="10742080" y="0"/>
                </a:lnTo>
                <a:lnTo>
                  <a:pt x="10742080" y="4136486"/>
                </a:lnTo>
                <a:lnTo>
                  <a:pt x="0" y="4136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2220468" y="-2812849"/>
            <a:ext cx="9513649" cy="6061691"/>
          </a:xfrm>
          <a:custGeom>
            <a:avLst/>
            <a:gdLst/>
            <a:ahLst/>
            <a:cxnLst/>
            <a:rect l="l" t="t" r="r" b="b"/>
            <a:pathLst>
              <a:path w="9513649" h="6061691">
                <a:moveTo>
                  <a:pt x="0" y="0"/>
                </a:moveTo>
                <a:lnTo>
                  <a:pt x="9513650" y="0"/>
                </a:lnTo>
                <a:lnTo>
                  <a:pt x="9513650" y="6061690"/>
                </a:lnTo>
                <a:lnTo>
                  <a:pt x="0" y="6061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124294" y="8"/>
            <a:ext cx="3296914" cy="2982766"/>
          </a:xfrm>
          <a:custGeom>
            <a:avLst/>
            <a:gdLst/>
            <a:ahLst/>
            <a:cxnLst/>
            <a:rect l="l" t="t" r="r" b="b"/>
            <a:pathLst>
              <a:path w="3296914" h="2982766">
                <a:moveTo>
                  <a:pt x="0" y="0"/>
                </a:moveTo>
                <a:lnTo>
                  <a:pt x="3296914" y="0"/>
                </a:lnTo>
                <a:lnTo>
                  <a:pt x="3296914" y="2982766"/>
                </a:lnTo>
                <a:lnTo>
                  <a:pt x="0" y="2982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13270360" y="7038186"/>
            <a:ext cx="4911492" cy="3248790"/>
          </a:xfrm>
          <a:custGeom>
            <a:avLst/>
            <a:gdLst/>
            <a:ahLst/>
            <a:cxnLst/>
            <a:rect l="l" t="t" r="r" b="b"/>
            <a:pathLst>
              <a:path w="4911492" h="3248790">
                <a:moveTo>
                  <a:pt x="0" y="0"/>
                </a:moveTo>
                <a:lnTo>
                  <a:pt x="4911492" y="0"/>
                </a:lnTo>
                <a:lnTo>
                  <a:pt x="4911492" y="3248790"/>
                </a:lnTo>
                <a:lnTo>
                  <a:pt x="0" y="32487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TextBox 6"/>
          <p:cNvSpPr txBox="1"/>
          <p:nvPr/>
        </p:nvSpPr>
        <p:spPr>
          <a:xfrm>
            <a:off x="867792" y="2963724"/>
            <a:ext cx="16227561" cy="5905500"/>
          </a:xfrm>
          <a:prstGeom prst="rect">
            <a:avLst/>
          </a:prstGeom>
        </p:spPr>
        <p:txBody>
          <a:bodyPr lIns="0" tIns="0" rIns="0" bIns="0" rtlCol="0" anchor="t">
            <a:spAutoFit/>
          </a:bodyPr>
          <a:lstStyle/>
          <a:p>
            <a:pPr algn="l">
              <a:lnSpc>
                <a:spcPts val="4208"/>
              </a:lnSpc>
            </a:pPr>
            <a:r>
              <a:rPr lang="en-US" sz="3506">
                <a:solidFill>
                  <a:srgbClr val="FFFFFF"/>
                </a:solidFill>
                <a:latin typeface="Maven Pro"/>
                <a:ea typeface="Maven Pro"/>
                <a:cs typeface="Maven Pro"/>
                <a:sym typeface="Maven Pro"/>
              </a:rPr>
              <a:t>Study: Used botulinum toxin (Botox) injections to reduce frowning in patients with major depressive disorder.</a:t>
            </a:r>
          </a:p>
          <a:p>
            <a:pPr algn="l">
              <a:lnSpc>
                <a:spcPts val="4328"/>
              </a:lnSpc>
            </a:pPr>
            <a:r>
              <a:rPr lang="en-US" sz="3606">
                <a:solidFill>
                  <a:srgbClr val="FFFFFF"/>
                </a:solidFill>
                <a:latin typeface="Maven Pro"/>
                <a:ea typeface="Maven Pro"/>
                <a:cs typeface="Maven Pro"/>
                <a:sym typeface="Maven Pro"/>
              </a:rPr>
              <a:t>Result: Many patients reported significant improvements in depressive symptoms.</a:t>
            </a:r>
          </a:p>
          <a:p>
            <a:pPr algn="l">
              <a:lnSpc>
                <a:spcPts val="4208"/>
              </a:lnSpc>
            </a:pPr>
            <a:endParaRPr lang="en-US" sz="3606">
              <a:solidFill>
                <a:srgbClr val="FFFFFF"/>
              </a:solidFill>
              <a:latin typeface="Maven Pro"/>
              <a:ea typeface="Maven Pro"/>
              <a:cs typeface="Maven Pro"/>
              <a:sym typeface="Maven Pro"/>
            </a:endParaRPr>
          </a:p>
          <a:p>
            <a:pPr algn="l">
              <a:lnSpc>
                <a:spcPts val="4208"/>
              </a:lnSpc>
            </a:pPr>
            <a:r>
              <a:rPr lang="en-US" sz="3506">
                <a:solidFill>
                  <a:srgbClr val="FFFFFF"/>
                </a:solidFill>
                <a:latin typeface="Maven Pro"/>
                <a:ea typeface="Maven Pro"/>
                <a:cs typeface="Maven Pro"/>
                <a:sym typeface="Maven Pro"/>
              </a:rPr>
              <a:t>Mechanism: By preventing frowning, negative emotional feedback is reduced, possibly allowing positive affect (like smiling) to have stronger impact.</a:t>
            </a:r>
          </a:p>
          <a:p>
            <a:pPr algn="l">
              <a:lnSpc>
                <a:spcPts val="4208"/>
              </a:lnSpc>
            </a:pPr>
            <a:endParaRPr lang="en-US" sz="3506">
              <a:solidFill>
                <a:srgbClr val="FFFFFF"/>
              </a:solidFill>
              <a:latin typeface="Maven Pro"/>
              <a:ea typeface="Maven Pro"/>
              <a:cs typeface="Maven Pro"/>
              <a:sym typeface="Maven Pro"/>
            </a:endParaRPr>
          </a:p>
          <a:p>
            <a:pPr algn="l">
              <a:lnSpc>
                <a:spcPts val="4208"/>
              </a:lnSpc>
            </a:pPr>
            <a:r>
              <a:rPr lang="en-US" sz="3506">
                <a:solidFill>
                  <a:srgbClr val="FFFFFF"/>
                </a:solidFill>
                <a:latin typeface="Maven Pro"/>
                <a:ea typeface="Maven Pro"/>
                <a:cs typeface="Maven Pro"/>
                <a:sym typeface="Maven Pro"/>
              </a:rPr>
              <a:t>Importance: One of the closest clinical validations of the facial feedback hypothesis applied to depression.</a:t>
            </a:r>
          </a:p>
          <a:p>
            <a:pPr algn="l">
              <a:lnSpc>
                <a:spcPts val="4208"/>
              </a:lnSpc>
            </a:pPr>
            <a:endParaRPr lang="en-US" sz="3506">
              <a:solidFill>
                <a:srgbClr val="FFFFFF"/>
              </a:solidFill>
              <a:latin typeface="Maven Pro"/>
              <a:ea typeface="Maven Pro"/>
              <a:cs typeface="Maven Pro"/>
              <a:sym typeface="Maven Pro"/>
            </a:endParaRPr>
          </a:p>
        </p:txBody>
      </p:sp>
      <p:sp>
        <p:nvSpPr>
          <p:cNvPr id="7" name="TextBox 7"/>
          <p:cNvSpPr txBox="1"/>
          <p:nvPr/>
        </p:nvSpPr>
        <p:spPr>
          <a:xfrm>
            <a:off x="0" y="700087"/>
            <a:ext cx="18288000" cy="1819275"/>
          </a:xfrm>
          <a:prstGeom prst="rect">
            <a:avLst/>
          </a:prstGeom>
        </p:spPr>
        <p:txBody>
          <a:bodyPr lIns="0" tIns="0" rIns="0" bIns="0" rtlCol="0" anchor="t">
            <a:spAutoFit/>
          </a:bodyPr>
          <a:lstStyle/>
          <a:p>
            <a:pPr algn="ctr">
              <a:lnSpc>
                <a:spcPts val="7079"/>
              </a:lnSpc>
              <a:spcBef>
                <a:spcPct val="0"/>
              </a:spcBef>
            </a:pPr>
            <a:r>
              <a:rPr lang="en-US" sz="5899">
                <a:solidFill>
                  <a:srgbClr val="FFFFFF"/>
                </a:solidFill>
                <a:latin typeface="Arimo"/>
                <a:ea typeface="Arimo"/>
                <a:cs typeface="Arimo"/>
                <a:sym typeface="Arimo"/>
              </a:rPr>
              <a:t>Facial Feedback in Depression Therapy (Finzi &amp; Rosenthal, 2014)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1EB73F-9AA2-5C2B-94A9-9370FD179D83}"/>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0" name="Rectangle 9">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199" y="1202691"/>
            <a:ext cx="16500355" cy="78723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8" name="Picture 7" descr="A logo with a blue and white design&#10;&#10;AI-generated content may be incorrect.">
            <a:extLst>
              <a:ext uri="{FF2B5EF4-FFF2-40B4-BE49-F238E27FC236}">
                <a16:creationId xmlns:a16="http://schemas.microsoft.com/office/drawing/2014/main" id="{E7062F10-F98D-0815-5187-2F284C14E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077" y="1926591"/>
            <a:ext cx="6424599" cy="6424599"/>
          </a:xfrm>
          <a:prstGeom prst="rect">
            <a:avLst/>
          </a:prstGeom>
        </p:spPr>
      </p:pic>
    </p:spTree>
    <p:extLst>
      <p:ext uri="{BB962C8B-B14F-4D97-AF65-F5344CB8AC3E}">
        <p14:creationId xmlns:p14="http://schemas.microsoft.com/office/powerpoint/2010/main" val="1223112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5120046" y="109680"/>
            <a:ext cx="3008350" cy="2488314"/>
          </a:xfrm>
          <a:custGeom>
            <a:avLst/>
            <a:gdLst/>
            <a:ahLst/>
            <a:cxnLst/>
            <a:rect l="l" t="t" r="r" b="b"/>
            <a:pathLst>
              <a:path w="3008350" h="2488314">
                <a:moveTo>
                  <a:pt x="0" y="0"/>
                </a:moveTo>
                <a:lnTo>
                  <a:pt x="3008350" y="0"/>
                </a:lnTo>
                <a:lnTo>
                  <a:pt x="3008350" y="2488314"/>
                </a:lnTo>
                <a:lnTo>
                  <a:pt x="0" y="2488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473894" y="1592730"/>
            <a:ext cx="476692" cy="476744"/>
          </a:xfrm>
          <a:custGeom>
            <a:avLst/>
            <a:gdLst/>
            <a:ahLst/>
            <a:cxnLst/>
            <a:rect l="l" t="t" r="r" b="b"/>
            <a:pathLst>
              <a:path w="476692" h="476744">
                <a:moveTo>
                  <a:pt x="0" y="0"/>
                </a:moveTo>
                <a:lnTo>
                  <a:pt x="476692" y="0"/>
                </a:lnTo>
                <a:lnTo>
                  <a:pt x="476692" y="476744"/>
                </a:lnTo>
                <a:lnTo>
                  <a:pt x="0" y="4767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904227" y="1509289"/>
            <a:ext cx="12479546" cy="7268422"/>
          </a:xfrm>
          <a:custGeom>
            <a:avLst/>
            <a:gdLst/>
            <a:ahLst/>
            <a:cxnLst/>
            <a:rect l="l" t="t" r="r" b="b"/>
            <a:pathLst>
              <a:path w="12479546" h="7268422">
                <a:moveTo>
                  <a:pt x="0" y="0"/>
                </a:moveTo>
                <a:lnTo>
                  <a:pt x="12479546" y="0"/>
                </a:lnTo>
                <a:lnTo>
                  <a:pt x="12479546" y="7268422"/>
                </a:lnTo>
                <a:lnTo>
                  <a:pt x="0" y="7268422"/>
                </a:lnTo>
                <a:lnTo>
                  <a:pt x="0" y="0"/>
                </a:lnTo>
                <a:close/>
              </a:path>
            </a:pathLst>
          </a:custGeom>
          <a:blipFill>
            <a:blip r:embed="rId7"/>
            <a:stretch>
              <a:fillRect/>
            </a:stretch>
          </a:blipFill>
        </p:spPr>
        <p:txBody>
          <a:bodyPr/>
          <a:lstStyle/>
          <a:p>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5120046" y="109680"/>
            <a:ext cx="3008350" cy="2488314"/>
          </a:xfrm>
          <a:custGeom>
            <a:avLst/>
            <a:gdLst/>
            <a:ahLst/>
            <a:cxnLst/>
            <a:rect l="l" t="t" r="r" b="b"/>
            <a:pathLst>
              <a:path w="3008350" h="2488314">
                <a:moveTo>
                  <a:pt x="0" y="0"/>
                </a:moveTo>
                <a:lnTo>
                  <a:pt x="3008350" y="0"/>
                </a:lnTo>
                <a:lnTo>
                  <a:pt x="3008350" y="2488314"/>
                </a:lnTo>
                <a:lnTo>
                  <a:pt x="0" y="2488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473894" y="1592730"/>
            <a:ext cx="476692" cy="476744"/>
          </a:xfrm>
          <a:custGeom>
            <a:avLst/>
            <a:gdLst/>
            <a:ahLst/>
            <a:cxnLst/>
            <a:rect l="l" t="t" r="r" b="b"/>
            <a:pathLst>
              <a:path w="476692" h="476744">
                <a:moveTo>
                  <a:pt x="0" y="0"/>
                </a:moveTo>
                <a:lnTo>
                  <a:pt x="476692" y="0"/>
                </a:lnTo>
                <a:lnTo>
                  <a:pt x="476692" y="476744"/>
                </a:lnTo>
                <a:lnTo>
                  <a:pt x="0" y="4767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574131" y="1332528"/>
            <a:ext cx="13139739" cy="7621944"/>
          </a:xfrm>
          <a:custGeom>
            <a:avLst/>
            <a:gdLst/>
            <a:ahLst/>
            <a:cxnLst/>
            <a:rect l="l" t="t" r="r" b="b"/>
            <a:pathLst>
              <a:path w="13139739" h="7621944">
                <a:moveTo>
                  <a:pt x="0" y="0"/>
                </a:moveTo>
                <a:lnTo>
                  <a:pt x="13139738" y="0"/>
                </a:lnTo>
                <a:lnTo>
                  <a:pt x="13139738" y="7621944"/>
                </a:lnTo>
                <a:lnTo>
                  <a:pt x="0" y="7621944"/>
                </a:lnTo>
                <a:lnTo>
                  <a:pt x="0" y="0"/>
                </a:lnTo>
                <a:close/>
              </a:path>
            </a:pathLst>
          </a:custGeom>
          <a:blipFill>
            <a:blip r:embed="rId7"/>
            <a:stretch>
              <a:fillRect/>
            </a:stretch>
          </a:blipFill>
        </p:spPr>
        <p:txBody>
          <a:bodyPr/>
          <a:lstStyle/>
          <a:p>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5120046" y="109680"/>
            <a:ext cx="3008350" cy="2488314"/>
          </a:xfrm>
          <a:custGeom>
            <a:avLst/>
            <a:gdLst/>
            <a:ahLst/>
            <a:cxnLst/>
            <a:rect l="l" t="t" r="r" b="b"/>
            <a:pathLst>
              <a:path w="3008350" h="2488314">
                <a:moveTo>
                  <a:pt x="0" y="0"/>
                </a:moveTo>
                <a:lnTo>
                  <a:pt x="3008350" y="0"/>
                </a:lnTo>
                <a:lnTo>
                  <a:pt x="3008350" y="2488314"/>
                </a:lnTo>
                <a:lnTo>
                  <a:pt x="0" y="2488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473894" y="1592730"/>
            <a:ext cx="476692" cy="476744"/>
          </a:xfrm>
          <a:custGeom>
            <a:avLst/>
            <a:gdLst/>
            <a:ahLst/>
            <a:cxnLst/>
            <a:rect l="l" t="t" r="r" b="b"/>
            <a:pathLst>
              <a:path w="476692" h="476744">
                <a:moveTo>
                  <a:pt x="0" y="0"/>
                </a:moveTo>
                <a:lnTo>
                  <a:pt x="476692" y="0"/>
                </a:lnTo>
                <a:lnTo>
                  <a:pt x="476692" y="476744"/>
                </a:lnTo>
                <a:lnTo>
                  <a:pt x="0" y="4767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904227" y="1509289"/>
            <a:ext cx="12479546" cy="7268422"/>
          </a:xfrm>
          <a:custGeom>
            <a:avLst/>
            <a:gdLst/>
            <a:ahLst/>
            <a:cxnLst/>
            <a:rect l="l" t="t" r="r" b="b"/>
            <a:pathLst>
              <a:path w="12479546" h="7268422">
                <a:moveTo>
                  <a:pt x="0" y="0"/>
                </a:moveTo>
                <a:lnTo>
                  <a:pt x="12479546" y="0"/>
                </a:lnTo>
                <a:lnTo>
                  <a:pt x="12479546" y="7268422"/>
                </a:lnTo>
                <a:lnTo>
                  <a:pt x="0" y="7268422"/>
                </a:lnTo>
                <a:lnTo>
                  <a:pt x="0" y="0"/>
                </a:lnTo>
                <a:close/>
              </a:path>
            </a:pathLst>
          </a:custGeom>
          <a:blipFill>
            <a:blip r:embed="rId7"/>
            <a:stretch>
              <a:fillRect/>
            </a:stretch>
          </a:blipFill>
        </p:spPr>
        <p:txBody>
          <a:bodyPr/>
          <a:lstStyle/>
          <a:p>
            <a:endParaRPr lang="fr-FR"/>
          </a:p>
        </p:txBody>
      </p:sp>
      <p:sp>
        <p:nvSpPr>
          <p:cNvPr id="5" name="Freeform 5"/>
          <p:cNvSpPr/>
          <p:nvPr/>
        </p:nvSpPr>
        <p:spPr>
          <a:xfrm>
            <a:off x="2119217" y="920075"/>
            <a:ext cx="13264556" cy="8338225"/>
          </a:xfrm>
          <a:custGeom>
            <a:avLst/>
            <a:gdLst/>
            <a:ahLst/>
            <a:cxnLst/>
            <a:rect l="l" t="t" r="r" b="b"/>
            <a:pathLst>
              <a:path w="13264556" h="8338225">
                <a:moveTo>
                  <a:pt x="0" y="0"/>
                </a:moveTo>
                <a:lnTo>
                  <a:pt x="13264556" y="0"/>
                </a:lnTo>
                <a:lnTo>
                  <a:pt x="13264556" y="8338225"/>
                </a:lnTo>
                <a:lnTo>
                  <a:pt x="0" y="8338225"/>
                </a:lnTo>
                <a:lnTo>
                  <a:pt x="0" y="0"/>
                </a:lnTo>
                <a:close/>
              </a:path>
            </a:pathLst>
          </a:custGeom>
          <a:blipFill>
            <a:blip r:embed="rId8"/>
            <a:stretch>
              <a:fillRect t="-4251" b="-4251"/>
            </a:stretch>
          </a:blipFill>
        </p:spPr>
        <p:txBody>
          <a:bodyPr/>
          <a:lstStyle/>
          <a:p>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694764" y="4151750"/>
            <a:ext cx="11685398" cy="6982760"/>
          </a:xfrm>
          <a:custGeom>
            <a:avLst/>
            <a:gdLst/>
            <a:ahLst/>
            <a:cxnLst/>
            <a:rect l="l" t="t" r="r" b="b"/>
            <a:pathLst>
              <a:path w="11685398" h="6982760">
                <a:moveTo>
                  <a:pt x="0" y="0"/>
                </a:moveTo>
                <a:lnTo>
                  <a:pt x="11685398" y="0"/>
                </a:lnTo>
                <a:lnTo>
                  <a:pt x="11685398"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3277668" y="-441808"/>
            <a:ext cx="5250678" cy="3571022"/>
          </a:xfrm>
          <a:custGeom>
            <a:avLst/>
            <a:gdLst/>
            <a:ahLst/>
            <a:cxnLst/>
            <a:rect l="l" t="t" r="r" b="b"/>
            <a:pathLst>
              <a:path w="5250678" h="3571022">
                <a:moveTo>
                  <a:pt x="0" y="0"/>
                </a:moveTo>
                <a:lnTo>
                  <a:pt x="5250678" y="0"/>
                </a:lnTo>
                <a:lnTo>
                  <a:pt x="5250678" y="3571022"/>
                </a:lnTo>
                <a:lnTo>
                  <a:pt x="0" y="3571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15085272" y="162080"/>
            <a:ext cx="3043124" cy="2139646"/>
          </a:xfrm>
          <a:custGeom>
            <a:avLst/>
            <a:gdLst/>
            <a:ahLst/>
            <a:cxnLst/>
            <a:rect l="l" t="t" r="r" b="b"/>
            <a:pathLst>
              <a:path w="3043124" h="2139646">
                <a:moveTo>
                  <a:pt x="0" y="0"/>
                </a:moveTo>
                <a:lnTo>
                  <a:pt x="3043124" y="0"/>
                </a:lnTo>
                <a:lnTo>
                  <a:pt x="3043124" y="2139646"/>
                </a:lnTo>
                <a:lnTo>
                  <a:pt x="0" y="21396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9879300" y="2223900"/>
            <a:ext cx="4155600" cy="4155600"/>
          </a:xfrm>
          <a:custGeom>
            <a:avLst/>
            <a:gdLst/>
            <a:ahLst/>
            <a:cxnLst/>
            <a:rect l="l" t="t" r="r" b="b"/>
            <a:pathLst>
              <a:path w="4155600" h="4155600">
                <a:moveTo>
                  <a:pt x="0" y="0"/>
                </a:moveTo>
                <a:lnTo>
                  <a:pt x="4155600" y="0"/>
                </a:lnTo>
                <a:lnTo>
                  <a:pt x="4155600" y="4155600"/>
                </a:lnTo>
                <a:lnTo>
                  <a:pt x="0" y="4155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TextBox 6"/>
          <p:cNvSpPr txBox="1"/>
          <p:nvPr/>
        </p:nvSpPr>
        <p:spPr>
          <a:xfrm>
            <a:off x="7143225" y="5678250"/>
            <a:ext cx="9627150" cy="3057525"/>
          </a:xfrm>
          <a:prstGeom prst="rect">
            <a:avLst/>
          </a:prstGeom>
        </p:spPr>
        <p:txBody>
          <a:bodyPr lIns="0" tIns="0" rIns="0" bIns="0" rtlCol="0" anchor="t">
            <a:spAutoFit/>
          </a:bodyPr>
          <a:lstStyle/>
          <a:p>
            <a:pPr algn="ctr">
              <a:lnSpc>
                <a:spcPts val="11999"/>
              </a:lnSpc>
            </a:pPr>
            <a:r>
              <a:rPr lang="en-US" sz="9999">
                <a:solidFill>
                  <a:srgbClr val="CEABFF"/>
                </a:solidFill>
                <a:latin typeface="Arimo"/>
                <a:ea typeface="Arimo"/>
                <a:cs typeface="Arimo"/>
                <a:sym typeface="Arimo"/>
              </a:rPr>
              <a:t>Tools and Certifications</a:t>
            </a:r>
          </a:p>
        </p:txBody>
      </p:sp>
      <p:sp>
        <p:nvSpPr>
          <p:cNvPr id="7" name="TextBox 7"/>
          <p:cNvSpPr txBox="1"/>
          <p:nvPr/>
        </p:nvSpPr>
        <p:spPr>
          <a:xfrm>
            <a:off x="10259425" y="3020487"/>
            <a:ext cx="3395550" cy="2495550"/>
          </a:xfrm>
          <a:prstGeom prst="rect">
            <a:avLst/>
          </a:prstGeom>
        </p:spPr>
        <p:txBody>
          <a:bodyPr lIns="0" tIns="0" rIns="0" bIns="0" rtlCol="0" anchor="t">
            <a:spAutoFit/>
          </a:bodyPr>
          <a:lstStyle/>
          <a:p>
            <a:pPr algn="ctr">
              <a:lnSpc>
                <a:spcPts val="19200"/>
              </a:lnSpc>
            </a:pPr>
            <a:r>
              <a:rPr lang="en-US" sz="16000">
                <a:solidFill>
                  <a:srgbClr val="CEABFF"/>
                </a:solidFill>
                <a:latin typeface="Arimo"/>
                <a:ea typeface="Arimo"/>
                <a:cs typeface="Arimo"/>
                <a:sym typeface="Arimo"/>
              </a:rPr>
              <a:t>04</a:t>
            </a:r>
          </a:p>
        </p:txBody>
      </p:sp>
      <p:sp>
        <p:nvSpPr>
          <p:cNvPr id="8" name="Freeform 8"/>
          <p:cNvSpPr/>
          <p:nvPr/>
        </p:nvSpPr>
        <p:spPr>
          <a:xfrm>
            <a:off x="487126" y="638206"/>
            <a:ext cx="7321606" cy="8333278"/>
          </a:xfrm>
          <a:custGeom>
            <a:avLst/>
            <a:gdLst/>
            <a:ahLst/>
            <a:cxnLst/>
            <a:rect l="l" t="t" r="r" b="b"/>
            <a:pathLst>
              <a:path w="7321606" h="8333278">
                <a:moveTo>
                  <a:pt x="0" y="0"/>
                </a:moveTo>
                <a:lnTo>
                  <a:pt x="7321606" y="0"/>
                </a:lnTo>
                <a:lnTo>
                  <a:pt x="7321606" y="8333278"/>
                </a:lnTo>
                <a:lnTo>
                  <a:pt x="0" y="83332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5120046" y="109680"/>
            <a:ext cx="3008350" cy="2488314"/>
          </a:xfrm>
          <a:custGeom>
            <a:avLst/>
            <a:gdLst/>
            <a:ahLst/>
            <a:cxnLst/>
            <a:rect l="l" t="t" r="r" b="b"/>
            <a:pathLst>
              <a:path w="3008350" h="2488314">
                <a:moveTo>
                  <a:pt x="0" y="0"/>
                </a:moveTo>
                <a:lnTo>
                  <a:pt x="3008350" y="0"/>
                </a:lnTo>
                <a:lnTo>
                  <a:pt x="3008350" y="2488314"/>
                </a:lnTo>
                <a:lnTo>
                  <a:pt x="0" y="2488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473894" y="1592730"/>
            <a:ext cx="476692" cy="476744"/>
          </a:xfrm>
          <a:custGeom>
            <a:avLst/>
            <a:gdLst/>
            <a:ahLst/>
            <a:cxnLst/>
            <a:rect l="l" t="t" r="r" b="b"/>
            <a:pathLst>
              <a:path w="476692" h="476744">
                <a:moveTo>
                  <a:pt x="0" y="0"/>
                </a:moveTo>
                <a:lnTo>
                  <a:pt x="476692" y="0"/>
                </a:lnTo>
                <a:lnTo>
                  <a:pt x="476692" y="476744"/>
                </a:lnTo>
                <a:lnTo>
                  <a:pt x="0" y="4767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457379" y="675891"/>
            <a:ext cx="13373241" cy="8935219"/>
          </a:xfrm>
          <a:custGeom>
            <a:avLst/>
            <a:gdLst/>
            <a:ahLst/>
            <a:cxnLst/>
            <a:rect l="l" t="t" r="r" b="b"/>
            <a:pathLst>
              <a:path w="13373241" h="8935219">
                <a:moveTo>
                  <a:pt x="0" y="0"/>
                </a:moveTo>
                <a:lnTo>
                  <a:pt x="13373242" y="0"/>
                </a:lnTo>
                <a:lnTo>
                  <a:pt x="13373242" y="8935218"/>
                </a:lnTo>
                <a:lnTo>
                  <a:pt x="0" y="8935218"/>
                </a:lnTo>
                <a:lnTo>
                  <a:pt x="0" y="0"/>
                </a:lnTo>
                <a:close/>
              </a:path>
            </a:pathLst>
          </a:custGeom>
          <a:blipFill>
            <a:blip r:embed="rId7"/>
            <a:stretch>
              <a:fillRect/>
            </a:stretch>
          </a:blipFill>
        </p:spPr>
        <p:txBody>
          <a:bodyPr/>
          <a:lstStyle/>
          <a:p>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5120046" y="109680"/>
            <a:ext cx="3008350" cy="2488314"/>
          </a:xfrm>
          <a:custGeom>
            <a:avLst/>
            <a:gdLst/>
            <a:ahLst/>
            <a:cxnLst/>
            <a:rect l="l" t="t" r="r" b="b"/>
            <a:pathLst>
              <a:path w="3008350" h="2488314">
                <a:moveTo>
                  <a:pt x="0" y="0"/>
                </a:moveTo>
                <a:lnTo>
                  <a:pt x="3008350" y="0"/>
                </a:lnTo>
                <a:lnTo>
                  <a:pt x="3008350" y="2488314"/>
                </a:lnTo>
                <a:lnTo>
                  <a:pt x="0" y="2488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473894" y="1592730"/>
            <a:ext cx="476692" cy="476744"/>
          </a:xfrm>
          <a:custGeom>
            <a:avLst/>
            <a:gdLst/>
            <a:ahLst/>
            <a:cxnLst/>
            <a:rect l="l" t="t" r="r" b="b"/>
            <a:pathLst>
              <a:path w="476692" h="476744">
                <a:moveTo>
                  <a:pt x="0" y="0"/>
                </a:moveTo>
                <a:lnTo>
                  <a:pt x="476692" y="0"/>
                </a:lnTo>
                <a:lnTo>
                  <a:pt x="476692" y="476744"/>
                </a:lnTo>
                <a:lnTo>
                  <a:pt x="0" y="4767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3241849" y="989861"/>
            <a:ext cx="11804303" cy="8307278"/>
          </a:xfrm>
          <a:custGeom>
            <a:avLst/>
            <a:gdLst/>
            <a:ahLst/>
            <a:cxnLst/>
            <a:rect l="l" t="t" r="r" b="b"/>
            <a:pathLst>
              <a:path w="11804303" h="8307278">
                <a:moveTo>
                  <a:pt x="0" y="0"/>
                </a:moveTo>
                <a:lnTo>
                  <a:pt x="11804302" y="0"/>
                </a:lnTo>
                <a:lnTo>
                  <a:pt x="11804302" y="8307278"/>
                </a:lnTo>
                <a:lnTo>
                  <a:pt x="0" y="8307278"/>
                </a:lnTo>
                <a:lnTo>
                  <a:pt x="0" y="0"/>
                </a:lnTo>
                <a:close/>
              </a:path>
            </a:pathLst>
          </a:custGeom>
          <a:blipFill>
            <a:blip r:embed="rId7"/>
            <a:stretch>
              <a:fillRect/>
            </a:stretch>
          </a:blipFill>
        </p:spPr>
        <p:txBody>
          <a:bodyPr/>
          <a:lstStyle/>
          <a:p>
            <a:endParaRPr lang="fr-F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5120046" y="109680"/>
            <a:ext cx="3008350" cy="2488314"/>
          </a:xfrm>
          <a:custGeom>
            <a:avLst/>
            <a:gdLst/>
            <a:ahLst/>
            <a:cxnLst/>
            <a:rect l="l" t="t" r="r" b="b"/>
            <a:pathLst>
              <a:path w="3008350" h="2488314">
                <a:moveTo>
                  <a:pt x="0" y="0"/>
                </a:moveTo>
                <a:lnTo>
                  <a:pt x="3008350" y="0"/>
                </a:lnTo>
                <a:lnTo>
                  <a:pt x="3008350" y="2488314"/>
                </a:lnTo>
                <a:lnTo>
                  <a:pt x="0" y="2488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473894" y="1592730"/>
            <a:ext cx="476692" cy="476744"/>
          </a:xfrm>
          <a:custGeom>
            <a:avLst/>
            <a:gdLst/>
            <a:ahLst/>
            <a:cxnLst/>
            <a:rect l="l" t="t" r="r" b="b"/>
            <a:pathLst>
              <a:path w="476692" h="476744">
                <a:moveTo>
                  <a:pt x="0" y="0"/>
                </a:moveTo>
                <a:lnTo>
                  <a:pt x="476692" y="0"/>
                </a:lnTo>
                <a:lnTo>
                  <a:pt x="476692" y="476744"/>
                </a:lnTo>
                <a:lnTo>
                  <a:pt x="0" y="4767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904227" y="1509289"/>
            <a:ext cx="12479546" cy="7268422"/>
          </a:xfrm>
          <a:custGeom>
            <a:avLst/>
            <a:gdLst/>
            <a:ahLst/>
            <a:cxnLst/>
            <a:rect l="l" t="t" r="r" b="b"/>
            <a:pathLst>
              <a:path w="12479546" h="7268422">
                <a:moveTo>
                  <a:pt x="0" y="0"/>
                </a:moveTo>
                <a:lnTo>
                  <a:pt x="12479546" y="0"/>
                </a:lnTo>
                <a:lnTo>
                  <a:pt x="12479546" y="7268422"/>
                </a:lnTo>
                <a:lnTo>
                  <a:pt x="0" y="7268422"/>
                </a:lnTo>
                <a:lnTo>
                  <a:pt x="0" y="0"/>
                </a:lnTo>
                <a:close/>
              </a:path>
            </a:pathLst>
          </a:custGeom>
          <a:blipFill>
            <a:blip r:embed="rId7"/>
            <a:stretch>
              <a:fillRect/>
            </a:stretch>
          </a:blipFill>
        </p:spPr>
        <p:txBody>
          <a:bodyPr/>
          <a:lstStyle/>
          <a:p>
            <a:endParaRPr lang="fr-FR"/>
          </a:p>
        </p:txBody>
      </p:sp>
      <p:sp>
        <p:nvSpPr>
          <p:cNvPr id="5" name="Freeform 5"/>
          <p:cNvSpPr/>
          <p:nvPr/>
        </p:nvSpPr>
        <p:spPr>
          <a:xfrm>
            <a:off x="2119217" y="920075"/>
            <a:ext cx="13264556" cy="8338225"/>
          </a:xfrm>
          <a:custGeom>
            <a:avLst/>
            <a:gdLst/>
            <a:ahLst/>
            <a:cxnLst/>
            <a:rect l="l" t="t" r="r" b="b"/>
            <a:pathLst>
              <a:path w="13264556" h="8338225">
                <a:moveTo>
                  <a:pt x="0" y="0"/>
                </a:moveTo>
                <a:lnTo>
                  <a:pt x="13264556" y="0"/>
                </a:lnTo>
                <a:lnTo>
                  <a:pt x="13264556" y="8338225"/>
                </a:lnTo>
                <a:lnTo>
                  <a:pt x="0" y="8338225"/>
                </a:lnTo>
                <a:lnTo>
                  <a:pt x="0" y="0"/>
                </a:lnTo>
                <a:close/>
              </a:path>
            </a:pathLst>
          </a:custGeom>
          <a:blipFill>
            <a:blip r:embed="rId8"/>
            <a:stretch>
              <a:fillRect t="-4251" b="-4251"/>
            </a:stretch>
          </a:blipFill>
        </p:spPr>
        <p:txBody>
          <a:bodyPr/>
          <a:lstStyle/>
          <a:p>
            <a:endParaRPr lang="fr-FR"/>
          </a:p>
        </p:txBody>
      </p:sp>
      <p:sp>
        <p:nvSpPr>
          <p:cNvPr id="6" name="Freeform 6"/>
          <p:cNvSpPr/>
          <p:nvPr/>
        </p:nvSpPr>
        <p:spPr>
          <a:xfrm>
            <a:off x="747784" y="641412"/>
            <a:ext cx="16007423" cy="9004175"/>
          </a:xfrm>
          <a:custGeom>
            <a:avLst/>
            <a:gdLst/>
            <a:ahLst/>
            <a:cxnLst/>
            <a:rect l="l" t="t" r="r" b="b"/>
            <a:pathLst>
              <a:path w="16007423" h="9004175">
                <a:moveTo>
                  <a:pt x="0" y="0"/>
                </a:moveTo>
                <a:lnTo>
                  <a:pt x="16007422" y="0"/>
                </a:lnTo>
                <a:lnTo>
                  <a:pt x="16007422" y="9004176"/>
                </a:lnTo>
                <a:lnTo>
                  <a:pt x="0" y="9004176"/>
                </a:lnTo>
                <a:lnTo>
                  <a:pt x="0" y="0"/>
                </a:lnTo>
                <a:close/>
              </a:path>
            </a:pathLst>
          </a:custGeom>
          <a:blipFill>
            <a:blip r:embed="rId9"/>
            <a:stretch>
              <a:fillRect/>
            </a:stretch>
          </a:blipFill>
        </p:spPr>
        <p:txBody>
          <a:bodyPr/>
          <a:lstStyle/>
          <a:p>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1375028" y="-5159752"/>
            <a:ext cx="10848658" cy="15693904"/>
          </a:xfrm>
          <a:custGeom>
            <a:avLst/>
            <a:gdLst/>
            <a:ahLst/>
            <a:cxnLst/>
            <a:rect l="l" t="t" r="r" b="b"/>
            <a:pathLst>
              <a:path w="10848658" h="15693904">
                <a:moveTo>
                  <a:pt x="0" y="0"/>
                </a:moveTo>
                <a:lnTo>
                  <a:pt x="10848658" y="0"/>
                </a:lnTo>
                <a:lnTo>
                  <a:pt x="10848658" y="15693904"/>
                </a:lnTo>
                <a:lnTo>
                  <a:pt x="0" y="15693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3236386" y="-2004577"/>
            <a:ext cx="8859432" cy="15093739"/>
          </a:xfrm>
          <a:custGeom>
            <a:avLst/>
            <a:gdLst/>
            <a:ahLst/>
            <a:cxnLst/>
            <a:rect l="l" t="t" r="r" b="b"/>
            <a:pathLst>
              <a:path w="8859432" h="15093739">
                <a:moveTo>
                  <a:pt x="0" y="0"/>
                </a:moveTo>
                <a:lnTo>
                  <a:pt x="8859432" y="0"/>
                </a:lnTo>
                <a:lnTo>
                  <a:pt x="8859432" y="15093738"/>
                </a:lnTo>
                <a:lnTo>
                  <a:pt x="0" y="150937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16061646" y="508728"/>
            <a:ext cx="2648622" cy="3311856"/>
          </a:xfrm>
          <a:custGeom>
            <a:avLst/>
            <a:gdLst/>
            <a:ahLst/>
            <a:cxnLst/>
            <a:rect l="l" t="t" r="r" b="b"/>
            <a:pathLst>
              <a:path w="2648622" h="3311856">
                <a:moveTo>
                  <a:pt x="0" y="0"/>
                </a:moveTo>
                <a:lnTo>
                  <a:pt x="2648622" y="0"/>
                </a:lnTo>
                <a:lnTo>
                  <a:pt x="2648622" y="3311856"/>
                </a:lnTo>
                <a:lnTo>
                  <a:pt x="0" y="33118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274542" y="5163584"/>
            <a:ext cx="3020768" cy="4959682"/>
          </a:xfrm>
          <a:custGeom>
            <a:avLst/>
            <a:gdLst/>
            <a:ahLst/>
            <a:cxnLst/>
            <a:rect l="l" t="t" r="r" b="b"/>
            <a:pathLst>
              <a:path w="3020768" h="4959682">
                <a:moveTo>
                  <a:pt x="0" y="0"/>
                </a:moveTo>
                <a:lnTo>
                  <a:pt x="3020768" y="0"/>
                </a:lnTo>
                <a:lnTo>
                  <a:pt x="3020768" y="4959682"/>
                </a:lnTo>
                <a:lnTo>
                  <a:pt x="0" y="49596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TextBox 6"/>
          <p:cNvSpPr txBox="1"/>
          <p:nvPr/>
        </p:nvSpPr>
        <p:spPr>
          <a:xfrm>
            <a:off x="2839225" y="6180681"/>
            <a:ext cx="12610350" cy="1543050"/>
          </a:xfrm>
          <a:prstGeom prst="rect">
            <a:avLst/>
          </a:prstGeom>
        </p:spPr>
        <p:txBody>
          <a:bodyPr lIns="0" tIns="0" rIns="0" bIns="0" rtlCol="0" anchor="t">
            <a:spAutoFit/>
          </a:bodyPr>
          <a:lstStyle/>
          <a:p>
            <a:pPr algn="ctr">
              <a:lnSpc>
                <a:spcPts val="11999"/>
              </a:lnSpc>
            </a:pPr>
            <a:r>
              <a:rPr lang="en-US" sz="9999">
                <a:solidFill>
                  <a:srgbClr val="FFFFFF"/>
                </a:solidFill>
                <a:latin typeface="Arimo"/>
                <a:ea typeface="Arimo"/>
                <a:cs typeface="Arimo"/>
                <a:sym typeface="Arimo"/>
              </a:rPr>
              <a:t>Merci !</a:t>
            </a:r>
          </a:p>
        </p:txBody>
      </p:sp>
      <p:sp>
        <p:nvSpPr>
          <p:cNvPr id="7" name="Freeform 7"/>
          <p:cNvSpPr/>
          <p:nvPr/>
        </p:nvSpPr>
        <p:spPr>
          <a:xfrm>
            <a:off x="5873924" y="-109944"/>
            <a:ext cx="6540096" cy="6540902"/>
          </a:xfrm>
          <a:custGeom>
            <a:avLst/>
            <a:gdLst/>
            <a:ahLst/>
            <a:cxnLst/>
            <a:rect l="l" t="t" r="r" b="b"/>
            <a:pathLst>
              <a:path w="6540096" h="6540902">
                <a:moveTo>
                  <a:pt x="0" y="0"/>
                </a:moveTo>
                <a:lnTo>
                  <a:pt x="6540096" y="0"/>
                </a:lnTo>
                <a:lnTo>
                  <a:pt x="6540096" y="6540902"/>
                </a:lnTo>
                <a:lnTo>
                  <a:pt x="0" y="65409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grpSp>
        <p:nvGrpSpPr>
          <p:cNvPr id="8" name="Group 8"/>
          <p:cNvGrpSpPr/>
          <p:nvPr/>
        </p:nvGrpSpPr>
        <p:grpSpPr>
          <a:xfrm rot="1251472">
            <a:off x="10025050" y="3969684"/>
            <a:ext cx="1787080" cy="1926034"/>
            <a:chOff x="0" y="0"/>
            <a:chExt cx="2382773" cy="2568045"/>
          </a:xfrm>
        </p:grpSpPr>
        <p:sp>
          <p:nvSpPr>
            <p:cNvPr id="9" name="Freeform 9"/>
            <p:cNvSpPr/>
            <p:nvPr/>
          </p:nvSpPr>
          <p:spPr>
            <a:xfrm>
              <a:off x="0" y="0"/>
              <a:ext cx="2382774" cy="2568067"/>
            </a:xfrm>
            <a:custGeom>
              <a:avLst/>
              <a:gdLst/>
              <a:ahLst/>
              <a:cxnLst/>
              <a:rect l="l" t="t" r="r" b="b"/>
              <a:pathLst>
                <a:path w="2382774" h="2568067">
                  <a:moveTo>
                    <a:pt x="1737106" y="0"/>
                  </a:moveTo>
                  <a:cubicBezTo>
                    <a:pt x="2250948" y="835279"/>
                    <a:pt x="2232660" y="2560447"/>
                    <a:pt x="284480" y="2560447"/>
                  </a:cubicBezTo>
                  <a:cubicBezTo>
                    <a:pt x="194056" y="2560447"/>
                    <a:pt x="99187" y="2556637"/>
                    <a:pt x="0" y="2549144"/>
                  </a:cubicBezTo>
                  <a:cubicBezTo>
                    <a:pt x="135001" y="2561717"/>
                    <a:pt x="261239" y="2567940"/>
                    <a:pt x="380619" y="2567940"/>
                  </a:cubicBezTo>
                  <a:cubicBezTo>
                    <a:pt x="2382774" y="2568067"/>
                    <a:pt x="2244598" y="825246"/>
                    <a:pt x="1737106" y="0"/>
                  </a:cubicBezTo>
                  <a:close/>
                </a:path>
              </a:pathLst>
            </a:custGeom>
            <a:gradFill rotWithShape="1">
              <a:gsLst>
                <a:gs pos="0">
                  <a:srgbClr val="4654F0">
                    <a:alpha val="100000"/>
                  </a:srgbClr>
                </a:gs>
                <a:gs pos="100000">
                  <a:srgbClr val="8134EC">
                    <a:alpha val="100000"/>
                  </a:srgbClr>
                </a:gs>
              </a:gsLst>
              <a:lin ang="4231804"/>
            </a:gradFill>
          </p:spPr>
          <p:txBody>
            <a:bodyPr/>
            <a:lstStyle/>
            <a:p>
              <a:endParaRPr lang="fr-FR"/>
            </a:p>
          </p:txBody>
        </p:sp>
      </p:grpSp>
      <p:grpSp>
        <p:nvGrpSpPr>
          <p:cNvPr id="10" name="Group 10"/>
          <p:cNvGrpSpPr/>
          <p:nvPr/>
        </p:nvGrpSpPr>
        <p:grpSpPr>
          <a:xfrm rot="1251472">
            <a:off x="6045762" y="934028"/>
            <a:ext cx="1181338" cy="2084770"/>
            <a:chOff x="0" y="0"/>
            <a:chExt cx="1575117" cy="2779693"/>
          </a:xfrm>
        </p:grpSpPr>
        <p:sp>
          <p:nvSpPr>
            <p:cNvPr id="11" name="Freeform 11"/>
            <p:cNvSpPr/>
            <p:nvPr/>
          </p:nvSpPr>
          <p:spPr>
            <a:xfrm>
              <a:off x="0" y="635"/>
              <a:ext cx="1574546" cy="2778379"/>
            </a:xfrm>
            <a:custGeom>
              <a:avLst/>
              <a:gdLst/>
              <a:ahLst/>
              <a:cxnLst/>
              <a:rect l="l" t="t" r="r" b="b"/>
              <a:pathLst>
                <a:path w="1574546" h="2778379">
                  <a:moveTo>
                    <a:pt x="1423162" y="0"/>
                  </a:moveTo>
                  <a:cubicBezTo>
                    <a:pt x="952754" y="229235"/>
                    <a:pt x="95504" y="1742186"/>
                    <a:pt x="1574546" y="2778379"/>
                  </a:cubicBezTo>
                  <a:cubicBezTo>
                    <a:pt x="0" y="1759077"/>
                    <a:pt x="751078" y="341630"/>
                    <a:pt x="1423162" y="0"/>
                  </a:cubicBezTo>
                  <a:close/>
                </a:path>
              </a:pathLst>
            </a:custGeom>
            <a:gradFill rotWithShape="1">
              <a:gsLst>
                <a:gs pos="0">
                  <a:srgbClr val="4654F0">
                    <a:alpha val="100000"/>
                  </a:srgbClr>
                </a:gs>
                <a:gs pos="100000">
                  <a:srgbClr val="8134EC">
                    <a:alpha val="100000"/>
                  </a:srgbClr>
                </a:gs>
              </a:gsLst>
              <a:lin ang="4668999"/>
            </a:gradFill>
          </p:spPr>
          <p:txBody>
            <a:bodyPr/>
            <a:lstStyle/>
            <a:p>
              <a:endParaRPr lang="fr-FR"/>
            </a:p>
          </p:txBody>
        </p:sp>
      </p:grpSp>
      <p:grpSp>
        <p:nvGrpSpPr>
          <p:cNvPr id="12" name="Group 12"/>
          <p:cNvGrpSpPr/>
          <p:nvPr/>
        </p:nvGrpSpPr>
        <p:grpSpPr>
          <a:xfrm rot="1251472">
            <a:off x="6039376" y="3764326"/>
            <a:ext cx="2744680" cy="2336770"/>
            <a:chOff x="0" y="0"/>
            <a:chExt cx="3659573" cy="3115693"/>
          </a:xfrm>
        </p:grpSpPr>
        <p:sp>
          <p:nvSpPr>
            <p:cNvPr id="13" name="Freeform 13"/>
            <p:cNvSpPr/>
            <p:nvPr/>
          </p:nvSpPr>
          <p:spPr>
            <a:xfrm>
              <a:off x="635" y="0"/>
              <a:ext cx="3658362" cy="3115691"/>
            </a:xfrm>
            <a:custGeom>
              <a:avLst/>
              <a:gdLst/>
              <a:ahLst/>
              <a:cxnLst/>
              <a:rect l="l" t="t" r="r" b="b"/>
              <a:pathLst>
                <a:path w="3658362" h="3115691">
                  <a:moveTo>
                    <a:pt x="67183" y="0"/>
                  </a:moveTo>
                  <a:cubicBezTo>
                    <a:pt x="5588" y="756793"/>
                    <a:pt x="1266063" y="2947416"/>
                    <a:pt x="3658362" y="1860296"/>
                  </a:cubicBezTo>
                  <a:cubicBezTo>
                    <a:pt x="1411859" y="3115691"/>
                    <a:pt x="0" y="1092835"/>
                    <a:pt x="67183" y="0"/>
                  </a:cubicBezTo>
                  <a:close/>
                </a:path>
              </a:pathLst>
            </a:custGeom>
            <a:gradFill rotWithShape="1">
              <a:gsLst>
                <a:gs pos="0">
                  <a:srgbClr val="4654F0">
                    <a:alpha val="100000"/>
                  </a:srgbClr>
                </a:gs>
                <a:gs pos="100000">
                  <a:srgbClr val="8134EC">
                    <a:alpha val="100000"/>
                  </a:srgbClr>
                </a:gs>
              </a:gsLst>
              <a:lin ang="4103684"/>
            </a:gradFill>
          </p:spPr>
          <p:txBody>
            <a:bodyPr/>
            <a:lstStyle/>
            <a:p>
              <a:endParaRPr lang="fr-FR"/>
            </a:p>
          </p:txBody>
        </p:sp>
      </p:grpSp>
      <p:grpSp>
        <p:nvGrpSpPr>
          <p:cNvPr id="14" name="Group 14"/>
          <p:cNvGrpSpPr/>
          <p:nvPr/>
        </p:nvGrpSpPr>
        <p:grpSpPr>
          <a:xfrm rot="1251472">
            <a:off x="9394636" y="233026"/>
            <a:ext cx="2895410" cy="2130932"/>
            <a:chOff x="0" y="0"/>
            <a:chExt cx="3860547" cy="2841243"/>
          </a:xfrm>
        </p:grpSpPr>
        <p:sp>
          <p:nvSpPr>
            <p:cNvPr id="15" name="Freeform 15"/>
            <p:cNvSpPr/>
            <p:nvPr/>
          </p:nvSpPr>
          <p:spPr>
            <a:xfrm>
              <a:off x="0" y="0"/>
              <a:ext cx="3860546" cy="2840609"/>
            </a:xfrm>
            <a:custGeom>
              <a:avLst/>
              <a:gdLst/>
              <a:ahLst/>
              <a:cxnLst/>
              <a:rect l="l" t="t" r="r" b="b"/>
              <a:pathLst>
                <a:path w="3860546" h="2840609">
                  <a:moveTo>
                    <a:pt x="3860546" y="2840609"/>
                  </a:moveTo>
                  <a:cubicBezTo>
                    <a:pt x="3793363" y="2084451"/>
                    <a:pt x="2257806" y="22606"/>
                    <a:pt x="0" y="1624711"/>
                  </a:cubicBezTo>
                  <a:cubicBezTo>
                    <a:pt x="2000250" y="0"/>
                    <a:pt x="3737483" y="1754124"/>
                    <a:pt x="3860546" y="2840609"/>
                  </a:cubicBezTo>
                  <a:close/>
                </a:path>
              </a:pathLst>
            </a:custGeom>
            <a:gradFill rotWithShape="1">
              <a:gsLst>
                <a:gs pos="0">
                  <a:srgbClr val="4654F0">
                    <a:alpha val="100000"/>
                  </a:srgbClr>
                </a:gs>
                <a:gs pos="100000">
                  <a:srgbClr val="8134EC">
                    <a:alpha val="100000"/>
                  </a:srgbClr>
                </a:gs>
              </a:gsLst>
              <a:lin ang="3991512"/>
            </a:gradFill>
          </p:spPr>
          <p:txBody>
            <a:bodyPr/>
            <a:lstStyle/>
            <a:p>
              <a:endParaRPr lang="fr-FR"/>
            </a:p>
          </p:txBody>
        </p:sp>
      </p:grpSp>
      <p:grpSp>
        <p:nvGrpSpPr>
          <p:cNvPr id="16" name="Group 16"/>
          <p:cNvGrpSpPr/>
          <p:nvPr/>
        </p:nvGrpSpPr>
        <p:grpSpPr>
          <a:xfrm rot="1251486">
            <a:off x="9024528" y="1861330"/>
            <a:ext cx="1311808" cy="567586"/>
            <a:chOff x="0" y="0"/>
            <a:chExt cx="1749077" cy="756781"/>
          </a:xfrm>
        </p:grpSpPr>
        <p:sp>
          <p:nvSpPr>
            <p:cNvPr id="17" name="Freeform 17"/>
            <p:cNvSpPr/>
            <p:nvPr/>
          </p:nvSpPr>
          <p:spPr>
            <a:xfrm>
              <a:off x="635" y="0"/>
              <a:ext cx="1747774" cy="756793"/>
            </a:xfrm>
            <a:custGeom>
              <a:avLst/>
              <a:gdLst/>
              <a:ahLst/>
              <a:cxnLst/>
              <a:rect l="l" t="t" r="r" b="b"/>
              <a:pathLst>
                <a:path w="1747774" h="756793">
                  <a:moveTo>
                    <a:pt x="0" y="756793"/>
                  </a:moveTo>
                  <a:cubicBezTo>
                    <a:pt x="201549" y="442722"/>
                    <a:pt x="1086485" y="112395"/>
                    <a:pt x="1747774" y="734187"/>
                  </a:cubicBezTo>
                  <a:cubicBezTo>
                    <a:pt x="1070102" y="0"/>
                    <a:pt x="201549" y="442722"/>
                    <a:pt x="0" y="756793"/>
                  </a:cubicBezTo>
                  <a:close/>
                </a:path>
              </a:pathLst>
            </a:custGeom>
            <a:gradFill rotWithShape="1">
              <a:gsLst>
                <a:gs pos="0">
                  <a:srgbClr val="4654F0">
                    <a:alpha val="100000"/>
                  </a:srgbClr>
                </a:gs>
                <a:gs pos="100000">
                  <a:srgbClr val="8134EC">
                    <a:alpha val="100000"/>
                  </a:srgbClr>
                </a:gs>
              </a:gsLst>
              <a:lin ang="2917936"/>
            </a:gradFill>
          </p:spPr>
          <p:txBody>
            <a:bodyPr/>
            <a:lstStyle/>
            <a:p>
              <a:endParaRPr lang="fr-FR"/>
            </a:p>
          </p:txBody>
        </p:sp>
      </p:grpSp>
      <p:sp>
        <p:nvSpPr>
          <p:cNvPr id="18" name="Freeform 18"/>
          <p:cNvSpPr/>
          <p:nvPr/>
        </p:nvSpPr>
        <p:spPr>
          <a:xfrm>
            <a:off x="7233598" y="1153050"/>
            <a:ext cx="3820824" cy="3879478"/>
          </a:xfrm>
          <a:custGeom>
            <a:avLst/>
            <a:gdLst/>
            <a:ahLst/>
            <a:cxnLst/>
            <a:rect l="l" t="t" r="r" b="b"/>
            <a:pathLst>
              <a:path w="3820824" h="3879478">
                <a:moveTo>
                  <a:pt x="0" y="0"/>
                </a:moveTo>
                <a:lnTo>
                  <a:pt x="3820824" y="0"/>
                </a:lnTo>
                <a:lnTo>
                  <a:pt x="3820824" y="3879478"/>
                </a:lnTo>
                <a:lnTo>
                  <a:pt x="0" y="38794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19" name="Freeform 19"/>
          <p:cNvSpPr/>
          <p:nvPr/>
        </p:nvSpPr>
        <p:spPr>
          <a:xfrm>
            <a:off x="11928156" y="1581484"/>
            <a:ext cx="1320046" cy="1320200"/>
          </a:xfrm>
          <a:custGeom>
            <a:avLst/>
            <a:gdLst/>
            <a:ahLst/>
            <a:cxnLst/>
            <a:rect l="l" t="t" r="r" b="b"/>
            <a:pathLst>
              <a:path w="1320046" h="1320200">
                <a:moveTo>
                  <a:pt x="0" y="0"/>
                </a:moveTo>
                <a:lnTo>
                  <a:pt x="1320046" y="0"/>
                </a:lnTo>
                <a:lnTo>
                  <a:pt x="1320046" y="1320200"/>
                </a:lnTo>
                <a:lnTo>
                  <a:pt x="0" y="13202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20" name="Freeform 20"/>
          <p:cNvSpPr/>
          <p:nvPr/>
        </p:nvSpPr>
        <p:spPr>
          <a:xfrm>
            <a:off x="9854394" y="315330"/>
            <a:ext cx="476692" cy="476744"/>
          </a:xfrm>
          <a:custGeom>
            <a:avLst/>
            <a:gdLst/>
            <a:ahLst/>
            <a:cxnLst/>
            <a:rect l="l" t="t" r="r" b="b"/>
            <a:pathLst>
              <a:path w="476692" h="476744">
                <a:moveTo>
                  <a:pt x="0" y="0"/>
                </a:moveTo>
                <a:lnTo>
                  <a:pt x="476692" y="0"/>
                </a:lnTo>
                <a:lnTo>
                  <a:pt x="476692" y="476744"/>
                </a:lnTo>
                <a:lnTo>
                  <a:pt x="0" y="4767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a:p>
        </p:txBody>
      </p:sp>
      <p:sp>
        <p:nvSpPr>
          <p:cNvPr id="21" name="Freeform 21"/>
          <p:cNvSpPr/>
          <p:nvPr/>
        </p:nvSpPr>
        <p:spPr>
          <a:xfrm>
            <a:off x="10776380" y="2865334"/>
            <a:ext cx="1320046" cy="1320200"/>
          </a:xfrm>
          <a:custGeom>
            <a:avLst/>
            <a:gdLst/>
            <a:ahLst/>
            <a:cxnLst/>
            <a:rect l="l" t="t" r="r" b="b"/>
            <a:pathLst>
              <a:path w="1320046" h="1320200">
                <a:moveTo>
                  <a:pt x="0" y="0"/>
                </a:moveTo>
                <a:lnTo>
                  <a:pt x="1320046" y="0"/>
                </a:lnTo>
                <a:lnTo>
                  <a:pt x="1320046" y="1320200"/>
                </a:lnTo>
                <a:lnTo>
                  <a:pt x="0" y="13202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22" name="Freeform 22"/>
          <p:cNvSpPr/>
          <p:nvPr/>
        </p:nvSpPr>
        <p:spPr>
          <a:xfrm>
            <a:off x="5592880" y="4552458"/>
            <a:ext cx="1320046" cy="1320200"/>
          </a:xfrm>
          <a:custGeom>
            <a:avLst/>
            <a:gdLst/>
            <a:ahLst/>
            <a:cxnLst/>
            <a:rect l="l" t="t" r="r" b="b"/>
            <a:pathLst>
              <a:path w="1320046" h="1320200">
                <a:moveTo>
                  <a:pt x="0" y="0"/>
                </a:moveTo>
                <a:lnTo>
                  <a:pt x="1320046" y="0"/>
                </a:lnTo>
                <a:lnTo>
                  <a:pt x="1320046" y="1320200"/>
                </a:lnTo>
                <a:lnTo>
                  <a:pt x="0" y="13202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23" name="Freeform 23"/>
          <p:cNvSpPr/>
          <p:nvPr/>
        </p:nvSpPr>
        <p:spPr>
          <a:xfrm>
            <a:off x="9200396" y="5496654"/>
            <a:ext cx="654024" cy="654088"/>
          </a:xfrm>
          <a:custGeom>
            <a:avLst/>
            <a:gdLst/>
            <a:ahLst/>
            <a:cxnLst/>
            <a:rect l="l" t="t" r="r" b="b"/>
            <a:pathLst>
              <a:path w="654024" h="654088">
                <a:moveTo>
                  <a:pt x="0" y="0"/>
                </a:moveTo>
                <a:lnTo>
                  <a:pt x="654024" y="0"/>
                </a:lnTo>
                <a:lnTo>
                  <a:pt x="654024" y="654088"/>
                </a:lnTo>
                <a:lnTo>
                  <a:pt x="0" y="65408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fr-FR"/>
          </a:p>
        </p:txBody>
      </p:sp>
      <p:sp>
        <p:nvSpPr>
          <p:cNvPr id="24" name="Freeform 24"/>
          <p:cNvSpPr/>
          <p:nvPr/>
        </p:nvSpPr>
        <p:spPr>
          <a:xfrm>
            <a:off x="6466108" y="-109944"/>
            <a:ext cx="1891260" cy="1891460"/>
          </a:xfrm>
          <a:custGeom>
            <a:avLst/>
            <a:gdLst/>
            <a:ahLst/>
            <a:cxnLst/>
            <a:rect l="l" t="t" r="r" b="b"/>
            <a:pathLst>
              <a:path w="1891260" h="1891460">
                <a:moveTo>
                  <a:pt x="0" y="0"/>
                </a:moveTo>
                <a:lnTo>
                  <a:pt x="1891260" y="0"/>
                </a:lnTo>
                <a:lnTo>
                  <a:pt x="1891260" y="1891460"/>
                </a:lnTo>
                <a:lnTo>
                  <a:pt x="0" y="189146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fr-FR"/>
          </a:p>
        </p:txBody>
      </p:sp>
      <p:sp>
        <p:nvSpPr>
          <p:cNvPr id="25" name="Freeform 25"/>
          <p:cNvSpPr/>
          <p:nvPr/>
        </p:nvSpPr>
        <p:spPr>
          <a:xfrm>
            <a:off x="5592894" y="2003230"/>
            <a:ext cx="476692" cy="476744"/>
          </a:xfrm>
          <a:custGeom>
            <a:avLst/>
            <a:gdLst/>
            <a:ahLst/>
            <a:cxnLst/>
            <a:rect l="l" t="t" r="r" b="b"/>
            <a:pathLst>
              <a:path w="476692" h="476744">
                <a:moveTo>
                  <a:pt x="0" y="0"/>
                </a:moveTo>
                <a:lnTo>
                  <a:pt x="476692" y="0"/>
                </a:lnTo>
                <a:lnTo>
                  <a:pt x="476692" y="476744"/>
                </a:lnTo>
                <a:lnTo>
                  <a:pt x="0" y="4767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8352350" y="5934302"/>
            <a:ext cx="11456086" cy="6982760"/>
          </a:xfrm>
          <a:custGeom>
            <a:avLst/>
            <a:gdLst/>
            <a:ahLst/>
            <a:cxnLst/>
            <a:rect l="l" t="t" r="r" b="b"/>
            <a:pathLst>
              <a:path w="11456086" h="6982760">
                <a:moveTo>
                  <a:pt x="0" y="0"/>
                </a:moveTo>
                <a:lnTo>
                  <a:pt x="11456086" y="0"/>
                </a:lnTo>
                <a:lnTo>
                  <a:pt x="11456086"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3296840" y="6341748"/>
            <a:ext cx="8314789" cy="8619901"/>
          </a:xfrm>
          <a:custGeom>
            <a:avLst/>
            <a:gdLst/>
            <a:ahLst/>
            <a:cxnLst/>
            <a:rect l="l" t="t" r="r" b="b"/>
            <a:pathLst>
              <a:path w="8314789" h="8619901">
                <a:moveTo>
                  <a:pt x="0" y="0"/>
                </a:moveTo>
                <a:lnTo>
                  <a:pt x="8314790" y="0"/>
                </a:lnTo>
                <a:lnTo>
                  <a:pt x="8314790" y="8619902"/>
                </a:lnTo>
                <a:lnTo>
                  <a:pt x="0" y="86199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108940" y="5934306"/>
            <a:ext cx="1548942" cy="3824778"/>
          </a:xfrm>
          <a:custGeom>
            <a:avLst/>
            <a:gdLst/>
            <a:ahLst/>
            <a:cxnLst/>
            <a:rect l="l" t="t" r="r" b="b"/>
            <a:pathLst>
              <a:path w="1548942" h="3824778">
                <a:moveTo>
                  <a:pt x="0" y="0"/>
                </a:moveTo>
                <a:lnTo>
                  <a:pt x="1548942" y="0"/>
                </a:lnTo>
                <a:lnTo>
                  <a:pt x="1548942" y="3824778"/>
                </a:lnTo>
                <a:lnTo>
                  <a:pt x="0" y="38247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15049156" y="5280206"/>
            <a:ext cx="3046792" cy="4588078"/>
          </a:xfrm>
          <a:custGeom>
            <a:avLst/>
            <a:gdLst/>
            <a:ahLst/>
            <a:cxnLst/>
            <a:rect l="l" t="t" r="r" b="b"/>
            <a:pathLst>
              <a:path w="3046792" h="4588078">
                <a:moveTo>
                  <a:pt x="0" y="0"/>
                </a:moveTo>
                <a:lnTo>
                  <a:pt x="3046792" y="0"/>
                </a:lnTo>
                <a:lnTo>
                  <a:pt x="3046792" y="4588078"/>
                </a:lnTo>
                <a:lnTo>
                  <a:pt x="0" y="45880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Freeform 6"/>
          <p:cNvSpPr/>
          <p:nvPr/>
        </p:nvSpPr>
        <p:spPr>
          <a:xfrm>
            <a:off x="2511288" y="3120358"/>
            <a:ext cx="2089800" cy="2089800"/>
          </a:xfrm>
          <a:custGeom>
            <a:avLst/>
            <a:gdLst/>
            <a:ahLst/>
            <a:cxnLst/>
            <a:rect l="l" t="t" r="r" b="b"/>
            <a:pathLst>
              <a:path w="2089800" h="2089800">
                <a:moveTo>
                  <a:pt x="0" y="0"/>
                </a:moveTo>
                <a:lnTo>
                  <a:pt x="2089800" y="0"/>
                </a:lnTo>
                <a:lnTo>
                  <a:pt x="2089800" y="2089800"/>
                </a:lnTo>
                <a:lnTo>
                  <a:pt x="0" y="2089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7" name="Freeform 7"/>
          <p:cNvSpPr/>
          <p:nvPr/>
        </p:nvSpPr>
        <p:spPr>
          <a:xfrm>
            <a:off x="9369300" y="3120358"/>
            <a:ext cx="2089800" cy="2089800"/>
          </a:xfrm>
          <a:custGeom>
            <a:avLst/>
            <a:gdLst/>
            <a:ahLst/>
            <a:cxnLst/>
            <a:rect l="l" t="t" r="r" b="b"/>
            <a:pathLst>
              <a:path w="2089800" h="2089800">
                <a:moveTo>
                  <a:pt x="0" y="0"/>
                </a:moveTo>
                <a:lnTo>
                  <a:pt x="2089800" y="0"/>
                </a:lnTo>
                <a:lnTo>
                  <a:pt x="2089800" y="2089800"/>
                </a:lnTo>
                <a:lnTo>
                  <a:pt x="0" y="2089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8" name="Freeform 8"/>
          <p:cNvSpPr/>
          <p:nvPr/>
        </p:nvSpPr>
        <p:spPr>
          <a:xfrm>
            <a:off x="2511288" y="6130358"/>
            <a:ext cx="2089800" cy="2089800"/>
          </a:xfrm>
          <a:custGeom>
            <a:avLst/>
            <a:gdLst/>
            <a:ahLst/>
            <a:cxnLst/>
            <a:rect l="l" t="t" r="r" b="b"/>
            <a:pathLst>
              <a:path w="2089800" h="2089800">
                <a:moveTo>
                  <a:pt x="0" y="0"/>
                </a:moveTo>
                <a:lnTo>
                  <a:pt x="2089800" y="0"/>
                </a:lnTo>
                <a:lnTo>
                  <a:pt x="2089800" y="2089800"/>
                </a:lnTo>
                <a:lnTo>
                  <a:pt x="0" y="2089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9" name="Freeform 9"/>
          <p:cNvSpPr/>
          <p:nvPr/>
        </p:nvSpPr>
        <p:spPr>
          <a:xfrm>
            <a:off x="9369300" y="6130358"/>
            <a:ext cx="2089800" cy="2089800"/>
          </a:xfrm>
          <a:custGeom>
            <a:avLst/>
            <a:gdLst/>
            <a:ahLst/>
            <a:cxnLst/>
            <a:rect l="l" t="t" r="r" b="b"/>
            <a:pathLst>
              <a:path w="2089800" h="2089800">
                <a:moveTo>
                  <a:pt x="0" y="0"/>
                </a:moveTo>
                <a:lnTo>
                  <a:pt x="2089800" y="0"/>
                </a:lnTo>
                <a:lnTo>
                  <a:pt x="2089800" y="2089800"/>
                </a:lnTo>
                <a:lnTo>
                  <a:pt x="0" y="2089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10" name="TextBox 10"/>
          <p:cNvSpPr txBox="1"/>
          <p:nvPr/>
        </p:nvSpPr>
        <p:spPr>
          <a:xfrm>
            <a:off x="1531425" y="1141650"/>
            <a:ext cx="15225150" cy="991125"/>
          </a:xfrm>
          <a:prstGeom prst="rect">
            <a:avLst/>
          </a:prstGeom>
        </p:spPr>
        <p:txBody>
          <a:bodyPr lIns="0" tIns="0" rIns="0" bIns="0" rtlCol="0" anchor="t">
            <a:spAutoFit/>
          </a:bodyPr>
          <a:lstStyle/>
          <a:p>
            <a:pPr algn="ctr">
              <a:lnSpc>
                <a:spcPts val="8640"/>
              </a:lnSpc>
            </a:pPr>
            <a:r>
              <a:rPr lang="en-US" sz="7200">
                <a:solidFill>
                  <a:srgbClr val="CEABFF"/>
                </a:solidFill>
                <a:latin typeface="Arimo"/>
                <a:ea typeface="Arimo"/>
                <a:cs typeface="Arimo"/>
                <a:sym typeface="Arimo"/>
              </a:rPr>
              <a:t>Table of contents_</a:t>
            </a:r>
          </a:p>
        </p:txBody>
      </p:sp>
      <p:sp>
        <p:nvSpPr>
          <p:cNvPr id="11" name="TextBox 11"/>
          <p:cNvSpPr txBox="1"/>
          <p:nvPr/>
        </p:nvSpPr>
        <p:spPr>
          <a:xfrm>
            <a:off x="2602713" y="3570500"/>
            <a:ext cx="1906950" cy="1160925"/>
          </a:xfrm>
          <a:prstGeom prst="rect">
            <a:avLst/>
          </a:prstGeom>
        </p:spPr>
        <p:txBody>
          <a:bodyPr lIns="0" tIns="0" rIns="0" bIns="0" rtlCol="0" anchor="t">
            <a:spAutoFit/>
          </a:bodyPr>
          <a:lstStyle/>
          <a:p>
            <a:pPr algn="ctr">
              <a:lnSpc>
                <a:spcPts val="8640"/>
              </a:lnSpc>
            </a:pPr>
            <a:r>
              <a:rPr lang="en-US" sz="7200">
                <a:solidFill>
                  <a:srgbClr val="CEABFF"/>
                </a:solidFill>
                <a:latin typeface="Arimo"/>
                <a:ea typeface="Arimo"/>
                <a:cs typeface="Arimo"/>
                <a:sym typeface="Arimo"/>
              </a:rPr>
              <a:t>01</a:t>
            </a:r>
          </a:p>
        </p:txBody>
      </p:sp>
      <p:sp>
        <p:nvSpPr>
          <p:cNvPr id="12" name="TextBox 12"/>
          <p:cNvSpPr txBox="1"/>
          <p:nvPr/>
        </p:nvSpPr>
        <p:spPr>
          <a:xfrm>
            <a:off x="2602713" y="6580508"/>
            <a:ext cx="1906950" cy="1160925"/>
          </a:xfrm>
          <a:prstGeom prst="rect">
            <a:avLst/>
          </a:prstGeom>
        </p:spPr>
        <p:txBody>
          <a:bodyPr lIns="0" tIns="0" rIns="0" bIns="0" rtlCol="0" anchor="t">
            <a:spAutoFit/>
          </a:bodyPr>
          <a:lstStyle/>
          <a:p>
            <a:pPr algn="ctr">
              <a:lnSpc>
                <a:spcPts val="8640"/>
              </a:lnSpc>
            </a:pPr>
            <a:r>
              <a:rPr lang="en-US" sz="7200">
                <a:solidFill>
                  <a:srgbClr val="CEABFF"/>
                </a:solidFill>
                <a:latin typeface="Arimo"/>
                <a:ea typeface="Arimo"/>
                <a:cs typeface="Arimo"/>
                <a:sym typeface="Arimo"/>
              </a:rPr>
              <a:t>02</a:t>
            </a:r>
          </a:p>
        </p:txBody>
      </p:sp>
      <p:sp>
        <p:nvSpPr>
          <p:cNvPr id="13" name="TextBox 13"/>
          <p:cNvSpPr txBox="1"/>
          <p:nvPr/>
        </p:nvSpPr>
        <p:spPr>
          <a:xfrm>
            <a:off x="9460701" y="3570508"/>
            <a:ext cx="1906950" cy="1160925"/>
          </a:xfrm>
          <a:prstGeom prst="rect">
            <a:avLst/>
          </a:prstGeom>
        </p:spPr>
        <p:txBody>
          <a:bodyPr lIns="0" tIns="0" rIns="0" bIns="0" rtlCol="0" anchor="t">
            <a:spAutoFit/>
          </a:bodyPr>
          <a:lstStyle/>
          <a:p>
            <a:pPr algn="ctr">
              <a:lnSpc>
                <a:spcPts val="8640"/>
              </a:lnSpc>
            </a:pPr>
            <a:r>
              <a:rPr lang="en-US" sz="7200">
                <a:solidFill>
                  <a:srgbClr val="CEABFF"/>
                </a:solidFill>
                <a:latin typeface="Arimo"/>
                <a:ea typeface="Arimo"/>
                <a:cs typeface="Arimo"/>
                <a:sym typeface="Arimo"/>
              </a:rPr>
              <a:t>03</a:t>
            </a:r>
          </a:p>
        </p:txBody>
      </p:sp>
      <p:sp>
        <p:nvSpPr>
          <p:cNvPr id="14" name="TextBox 14"/>
          <p:cNvSpPr txBox="1"/>
          <p:nvPr/>
        </p:nvSpPr>
        <p:spPr>
          <a:xfrm>
            <a:off x="9460701" y="6580508"/>
            <a:ext cx="1906950" cy="1160925"/>
          </a:xfrm>
          <a:prstGeom prst="rect">
            <a:avLst/>
          </a:prstGeom>
        </p:spPr>
        <p:txBody>
          <a:bodyPr lIns="0" tIns="0" rIns="0" bIns="0" rtlCol="0" anchor="t">
            <a:spAutoFit/>
          </a:bodyPr>
          <a:lstStyle/>
          <a:p>
            <a:pPr algn="ctr">
              <a:lnSpc>
                <a:spcPts val="8640"/>
              </a:lnSpc>
            </a:pPr>
            <a:r>
              <a:rPr lang="en-US" sz="7200">
                <a:solidFill>
                  <a:srgbClr val="CEABFF"/>
                </a:solidFill>
                <a:latin typeface="Arimo"/>
                <a:ea typeface="Arimo"/>
                <a:cs typeface="Arimo"/>
                <a:sym typeface="Arimo"/>
              </a:rPr>
              <a:t>04</a:t>
            </a:r>
          </a:p>
        </p:txBody>
      </p:sp>
      <p:sp>
        <p:nvSpPr>
          <p:cNvPr id="15" name="TextBox 15"/>
          <p:cNvSpPr txBox="1"/>
          <p:nvPr/>
        </p:nvSpPr>
        <p:spPr>
          <a:xfrm>
            <a:off x="4706325" y="3580025"/>
            <a:ext cx="4120950" cy="1151400"/>
          </a:xfrm>
          <a:prstGeom prst="rect">
            <a:avLst/>
          </a:prstGeom>
        </p:spPr>
        <p:txBody>
          <a:bodyPr lIns="0" tIns="0" rIns="0" bIns="0" rtlCol="0" anchor="t">
            <a:spAutoFit/>
          </a:bodyPr>
          <a:lstStyle/>
          <a:p>
            <a:pPr algn="l">
              <a:lnSpc>
                <a:spcPts val="4800"/>
              </a:lnSpc>
            </a:pPr>
            <a:r>
              <a:rPr lang="en-US" sz="4000">
                <a:solidFill>
                  <a:srgbClr val="FFFFFF"/>
                </a:solidFill>
                <a:latin typeface="Arimo"/>
                <a:ea typeface="Arimo"/>
                <a:cs typeface="Arimo"/>
                <a:sym typeface="Arimo"/>
              </a:rPr>
              <a:t>Introduction</a:t>
            </a:r>
          </a:p>
        </p:txBody>
      </p:sp>
      <p:sp>
        <p:nvSpPr>
          <p:cNvPr id="16" name="TextBox 16"/>
          <p:cNvSpPr txBox="1"/>
          <p:nvPr/>
        </p:nvSpPr>
        <p:spPr>
          <a:xfrm>
            <a:off x="11564325" y="3580025"/>
            <a:ext cx="4120950" cy="1151400"/>
          </a:xfrm>
          <a:prstGeom prst="rect">
            <a:avLst/>
          </a:prstGeom>
        </p:spPr>
        <p:txBody>
          <a:bodyPr lIns="0" tIns="0" rIns="0" bIns="0" rtlCol="0" anchor="t">
            <a:spAutoFit/>
          </a:bodyPr>
          <a:lstStyle/>
          <a:p>
            <a:pPr algn="l">
              <a:lnSpc>
                <a:spcPts val="4800"/>
              </a:lnSpc>
            </a:pPr>
            <a:r>
              <a:rPr lang="en-US" sz="4000">
                <a:solidFill>
                  <a:srgbClr val="FFFFFF"/>
                </a:solidFill>
                <a:latin typeface="Arimo"/>
                <a:ea typeface="Arimo"/>
                <a:cs typeface="Arimo"/>
                <a:sym typeface="Arimo"/>
              </a:rPr>
              <a:t>Problem &amp; solution</a:t>
            </a:r>
          </a:p>
        </p:txBody>
      </p:sp>
      <p:sp>
        <p:nvSpPr>
          <p:cNvPr id="17" name="TextBox 17"/>
          <p:cNvSpPr txBox="1"/>
          <p:nvPr/>
        </p:nvSpPr>
        <p:spPr>
          <a:xfrm>
            <a:off x="4706325" y="6590023"/>
            <a:ext cx="4120950" cy="1151400"/>
          </a:xfrm>
          <a:prstGeom prst="rect">
            <a:avLst/>
          </a:prstGeom>
        </p:spPr>
        <p:txBody>
          <a:bodyPr lIns="0" tIns="0" rIns="0" bIns="0" rtlCol="0" anchor="t">
            <a:spAutoFit/>
          </a:bodyPr>
          <a:lstStyle/>
          <a:p>
            <a:pPr algn="l">
              <a:lnSpc>
                <a:spcPts val="4800"/>
              </a:lnSpc>
            </a:pPr>
            <a:r>
              <a:rPr lang="en-US" sz="4000">
                <a:solidFill>
                  <a:srgbClr val="FFFFFF"/>
                </a:solidFill>
                <a:latin typeface="Arimo"/>
                <a:ea typeface="Arimo"/>
                <a:cs typeface="Arimo"/>
                <a:sym typeface="Arimo"/>
              </a:rPr>
              <a:t>Market opportunity</a:t>
            </a:r>
          </a:p>
        </p:txBody>
      </p:sp>
      <p:sp>
        <p:nvSpPr>
          <p:cNvPr id="18" name="TextBox 18"/>
          <p:cNvSpPr txBox="1"/>
          <p:nvPr/>
        </p:nvSpPr>
        <p:spPr>
          <a:xfrm>
            <a:off x="11564325" y="6590023"/>
            <a:ext cx="4120950" cy="1151400"/>
          </a:xfrm>
          <a:prstGeom prst="rect">
            <a:avLst/>
          </a:prstGeom>
        </p:spPr>
        <p:txBody>
          <a:bodyPr lIns="0" tIns="0" rIns="0" bIns="0" rtlCol="0" anchor="t">
            <a:spAutoFit/>
          </a:bodyPr>
          <a:lstStyle/>
          <a:p>
            <a:pPr algn="l">
              <a:lnSpc>
                <a:spcPts val="4800"/>
              </a:lnSpc>
            </a:pPr>
            <a:r>
              <a:rPr lang="en-US" sz="4000">
                <a:solidFill>
                  <a:srgbClr val="FFFFFF"/>
                </a:solidFill>
                <a:latin typeface="Arimo"/>
                <a:ea typeface="Arimo"/>
                <a:cs typeface="Arimo"/>
                <a:sym typeface="Arimo"/>
              </a:rPr>
              <a:t>Product demo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694764" y="4151750"/>
            <a:ext cx="11685398" cy="6982760"/>
          </a:xfrm>
          <a:custGeom>
            <a:avLst/>
            <a:gdLst/>
            <a:ahLst/>
            <a:cxnLst/>
            <a:rect l="l" t="t" r="r" b="b"/>
            <a:pathLst>
              <a:path w="11685398" h="6982760">
                <a:moveTo>
                  <a:pt x="0" y="0"/>
                </a:moveTo>
                <a:lnTo>
                  <a:pt x="11685398" y="0"/>
                </a:lnTo>
                <a:lnTo>
                  <a:pt x="11685398"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3277668" y="-441808"/>
            <a:ext cx="5250678" cy="3571022"/>
          </a:xfrm>
          <a:custGeom>
            <a:avLst/>
            <a:gdLst/>
            <a:ahLst/>
            <a:cxnLst/>
            <a:rect l="l" t="t" r="r" b="b"/>
            <a:pathLst>
              <a:path w="5250678" h="3571022">
                <a:moveTo>
                  <a:pt x="0" y="0"/>
                </a:moveTo>
                <a:lnTo>
                  <a:pt x="5250678" y="0"/>
                </a:lnTo>
                <a:lnTo>
                  <a:pt x="5250678" y="3571022"/>
                </a:lnTo>
                <a:lnTo>
                  <a:pt x="0" y="3571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15085272" y="162080"/>
            <a:ext cx="3043124" cy="2139646"/>
          </a:xfrm>
          <a:custGeom>
            <a:avLst/>
            <a:gdLst/>
            <a:ahLst/>
            <a:cxnLst/>
            <a:rect l="l" t="t" r="r" b="b"/>
            <a:pathLst>
              <a:path w="3043124" h="2139646">
                <a:moveTo>
                  <a:pt x="0" y="0"/>
                </a:moveTo>
                <a:lnTo>
                  <a:pt x="3043124" y="0"/>
                </a:lnTo>
                <a:lnTo>
                  <a:pt x="3043124" y="2139646"/>
                </a:lnTo>
                <a:lnTo>
                  <a:pt x="0" y="21396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9879300" y="2223900"/>
            <a:ext cx="4155600" cy="4155600"/>
          </a:xfrm>
          <a:custGeom>
            <a:avLst/>
            <a:gdLst/>
            <a:ahLst/>
            <a:cxnLst/>
            <a:rect l="l" t="t" r="r" b="b"/>
            <a:pathLst>
              <a:path w="4155600" h="4155600">
                <a:moveTo>
                  <a:pt x="0" y="0"/>
                </a:moveTo>
                <a:lnTo>
                  <a:pt x="4155600" y="0"/>
                </a:lnTo>
                <a:lnTo>
                  <a:pt x="4155600" y="4155600"/>
                </a:lnTo>
                <a:lnTo>
                  <a:pt x="0" y="4155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TextBox 6"/>
          <p:cNvSpPr txBox="1"/>
          <p:nvPr/>
        </p:nvSpPr>
        <p:spPr>
          <a:xfrm>
            <a:off x="7143225" y="6435487"/>
            <a:ext cx="9627150" cy="1543050"/>
          </a:xfrm>
          <a:prstGeom prst="rect">
            <a:avLst/>
          </a:prstGeom>
        </p:spPr>
        <p:txBody>
          <a:bodyPr lIns="0" tIns="0" rIns="0" bIns="0" rtlCol="0" anchor="t">
            <a:spAutoFit/>
          </a:bodyPr>
          <a:lstStyle/>
          <a:p>
            <a:pPr algn="ctr">
              <a:lnSpc>
                <a:spcPts val="11999"/>
              </a:lnSpc>
            </a:pPr>
            <a:r>
              <a:rPr lang="en-US" sz="9999">
                <a:solidFill>
                  <a:srgbClr val="CEABFF"/>
                </a:solidFill>
                <a:latin typeface="Arimo"/>
                <a:ea typeface="Arimo"/>
                <a:cs typeface="Arimo"/>
                <a:sym typeface="Arimo"/>
              </a:rPr>
              <a:t>What is ICU?</a:t>
            </a:r>
          </a:p>
        </p:txBody>
      </p:sp>
      <p:sp>
        <p:nvSpPr>
          <p:cNvPr id="7" name="TextBox 7"/>
          <p:cNvSpPr txBox="1"/>
          <p:nvPr/>
        </p:nvSpPr>
        <p:spPr>
          <a:xfrm>
            <a:off x="10259425" y="3244250"/>
            <a:ext cx="3395550" cy="2048025"/>
          </a:xfrm>
          <a:prstGeom prst="rect">
            <a:avLst/>
          </a:prstGeom>
        </p:spPr>
        <p:txBody>
          <a:bodyPr lIns="0" tIns="0" rIns="0" bIns="0" rtlCol="0" anchor="t">
            <a:spAutoFit/>
          </a:bodyPr>
          <a:lstStyle/>
          <a:p>
            <a:pPr algn="ctr">
              <a:lnSpc>
                <a:spcPts val="19200"/>
              </a:lnSpc>
            </a:pPr>
            <a:r>
              <a:rPr lang="en-US" sz="16000">
                <a:solidFill>
                  <a:srgbClr val="CEABFF"/>
                </a:solidFill>
                <a:latin typeface="Arimo"/>
                <a:ea typeface="Arimo"/>
                <a:cs typeface="Arimo"/>
                <a:sym typeface="Arimo"/>
              </a:rPr>
              <a:t>01</a:t>
            </a:r>
          </a:p>
        </p:txBody>
      </p:sp>
      <p:sp>
        <p:nvSpPr>
          <p:cNvPr id="8" name="Freeform 8"/>
          <p:cNvSpPr/>
          <p:nvPr/>
        </p:nvSpPr>
        <p:spPr>
          <a:xfrm>
            <a:off x="487126" y="638206"/>
            <a:ext cx="7321606" cy="8333278"/>
          </a:xfrm>
          <a:custGeom>
            <a:avLst/>
            <a:gdLst/>
            <a:ahLst/>
            <a:cxnLst/>
            <a:rect l="l" t="t" r="r" b="b"/>
            <a:pathLst>
              <a:path w="7321606" h="8333278">
                <a:moveTo>
                  <a:pt x="0" y="0"/>
                </a:moveTo>
                <a:lnTo>
                  <a:pt x="7321606" y="0"/>
                </a:lnTo>
                <a:lnTo>
                  <a:pt x="7321606" y="8333278"/>
                </a:lnTo>
                <a:lnTo>
                  <a:pt x="0" y="83332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8364700" y="4151752"/>
            <a:ext cx="11456086" cy="6982760"/>
          </a:xfrm>
          <a:custGeom>
            <a:avLst/>
            <a:gdLst/>
            <a:ahLst/>
            <a:cxnLst/>
            <a:rect l="l" t="t" r="r" b="b"/>
            <a:pathLst>
              <a:path w="11456086" h="6982760">
                <a:moveTo>
                  <a:pt x="0" y="0"/>
                </a:moveTo>
                <a:lnTo>
                  <a:pt x="11456086" y="0"/>
                </a:lnTo>
                <a:lnTo>
                  <a:pt x="11456086"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1633696" y="6694282"/>
            <a:ext cx="8027980" cy="3750712"/>
          </a:xfrm>
          <a:custGeom>
            <a:avLst/>
            <a:gdLst/>
            <a:ahLst/>
            <a:cxnLst/>
            <a:rect l="l" t="t" r="r" b="b"/>
            <a:pathLst>
              <a:path w="8027980" h="3750712">
                <a:moveTo>
                  <a:pt x="0" y="0"/>
                </a:moveTo>
                <a:lnTo>
                  <a:pt x="8027980" y="0"/>
                </a:lnTo>
                <a:lnTo>
                  <a:pt x="8027980" y="3750712"/>
                </a:lnTo>
                <a:lnTo>
                  <a:pt x="0" y="3750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2232360" y="-4950243"/>
            <a:ext cx="13052548" cy="10179274"/>
          </a:xfrm>
          <a:custGeom>
            <a:avLst/>
            <a:gdLst/>
            <a:ahLst/>
            <a:cxnLst/>
            <a:rect l="l" t="t" r="r" b="b"/>
            <a:pathLst>
              <a:path w="13052548" h="10179274">
                <a:moveTo>
                  <a:pt x="0" y="0"/>
                </a:moveTo>
                <a:lnTo>
                  <a:pt x="13052548" y="0"/>
                </a:lnTo>
                <a:lnTo>
                  <a:pt x="13052548" y="10179274"/>
                </a:lnTo>
                <a:lnTo>
                  <a:pt x="0" y="101792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1063906" y="108384"/>
            <a:ext cx="5050064" cy="1320200"/>
          </a:xfrm>
          <a:custGeom>
            <a:avLst/>
            <a:gdLst/>
            <a:ahLst/>
            <a:cxnLst/>
            <a:rect l="l" t="t" r="r" b="b"/>
            <a:pathLst>
              <a:path w="5050064" h="1320200">
                <a:moveTo>
                  <a:pt x="0" y="0"/>
                </a:moveTo>
                <a:lnTo>
                  <a:pt x="5050064" y="0"/>
                </a:lnTo>
                <a:lnTo>
                  <a:pt x="5050064" y="1320200"/>
                </a:lnTo>
                <a:lnTo>
                  <a:pt x="0" y="13202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TextBox 6"/>
          <p:cNvSpPr txBox="1"/>
          <p:nvPr/>
        </p:nvSpPr>
        <p:spPr>
          <a:xfrm>
            <a:off x="442023" y="2808821"/>
            <a:ext cx="11012309" cy="7761398"/>
          </a:xfrm>
          <a:prstGeom prst="rect">
            <a:avLst/>
          </a:prstGeom>
        </p:spPr>
        <p:txBody>
          <a:bodyPr lIns="0" tIns="0" rIns="0" bIns="0" rtlCol="0" anchor="t">
            <a:spAutoFit/>
          </a:bodyPr>
          <a:lstStyle/>
          <a:p>
            <a:pPr algn="l">
              <a:lnSpc>
                <a:spcPts val="6853"/>
              </a:lnSpc>
            </a:pPr>
            <a:r>
              <a:rPr lang="en-US" sz="5711">
                <a:solidFill>
                  <a:srgbClr val="FFFFFF"/>
                </a:solidFill>
                <a:latin typeface="Maven Pro"/>
                <a:ea typeface="Maven Pro"/>
                <a:cs typeface="Maven Pro"/>
                <a:sym typeface="Maven Pro"/>
              </a:rPr>
              <a:t>ICU is a Java based desktop application that leverages computer vision and AI powered facial analysis to enhance patient monitoring in healthcare environments.</a:t>
            </a:r>
          </a:p>
          <a:p>
            <a:pPr algn="l">
              <a:lnSpc>
                <a:spcPts val="6853"/>
              </a:lnSpc>
            </a:pPr>
            <a:endParaRPr lang="en-US" sz="5711">
              <a:solidFill>
                <a:srgbClr val="FFFFFF"/>
              </a:solidFill>
              <a:latin typeface="Maven Pro"/>
              <a:ea typeface="Maven Pro"/>
              <a:cs typeface="Maven Pro"/>
              <a:sym typeface="Maven Pro"/>
            </a:endParaRPr>
          </a:p>
          <a:p>
            <a:pPr algn="l">
              <a:lnSpc>
                <a:spcPts val="6853"/>
              </a:lnSpc>
            </a:pPr>
            <a:endParaRPr lang="en-US" sz="5711">
              <a:solidFill>
                <a:srgbClr val="FFFFFF"/>
              </a:solidFill>
              <a:latin typeface="Maven Pro"/>
              <a:ea typeface="Maven Pro"/>
              <a:cs typeface="Maven Pro"/>
              <a:sym typeface="Maven Pro"/>
            </a:endParaRPr>
          </a:p>
          <a:p>
            <a:pPr marL="2042989" lvl="1" indent="-1021494" algn="l">
              <a:lnSpc>
                <a:spcPts val="6853"/>
              </a:lnSpc>
            </a:pPr>
            <a:endParaRPr lang="en-US" sz="5711">
              <a:solidFill>
                <a:srgbClr val="FFFFFF"/>
              </a:solidFill>
              <a:latin typeface="Maven Pro"/>
              <a:ea typeface="Maven Pro"/>
              <a:cs typeface="Maven Pro"/>
              <a:sym typeface="Maven Pro"/>
            </a:endParaRPr>
          </a:p>
        </p:txBody>
      </p:sp>
      <p:sp>
        <p:nvSpPr>
          <p:cNvPr id="7" name="Freeform 7"/>
          <p:cNvSpPr/>
          <p:nvPr/>
        </p:nvSpPr>
        <p:spPr>
          <a:xfrm>
            <a:off x="11906723" y="1172035"/>
            <a:ext cx="7754953" cy="7942931"/>
          </a:xfrm>
          <a:custGeom>
            <a:avLst/>
            <a:gdLst/>
            <a:ahLst/>
            <a:cxnLst/>
            <a:rect l="l" t="t" r="r" b="b"/>
            <a:pathLst>
              <a:path w="7754953" h="7942931">
                <a:moveTo>
                  <a:pt x="0" y="0"/>
                </a:moveTo>
                <a:lnTo>
                  <a:pt x="7754953" y="0"/>
                </a:lnTo>
                <a:lnTo>
                  <a:pt x="7754953" y="7942930"/>
                </a:lnTo>
                <a:lnTo>
                  <a:pt x="0" y="79429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4202299" y="4368099"/>
            <a:ext cx="4793524" cy="7048194"/>
          </a:xfrm>
          <a:custGeom>
            <a:avLst/>
            <a:gdLst/>
            <a:ahLst/>
            <a:cxnLst/>
            <a:rect l="l" t="t" r="r" b="b"/>
            <a:pathLst>
              <a:path w="4793524" h="7048194">
                <a:moveTo>
                  <a:pt x="0" y="0"/>
                </a:moveTo>
                <a:lnTo>
                  <a:pt x="4793524" y="0"/>
                </a:lnTo>
                <a:lnTo>
                  <a:pt x="4793524" y="7048194"/>
                </a:lnTo>
                <a:lnTo>
                  <a:pt x="0" y="70481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6418022" y="5721886"/>
            <a:ext cx="1869970" cy="4340632"/>
          </a:xfrm>
          <a:custGeom>
            <a:avLst/>
            <a:gdLst/>
            <a:ahLst/>
            <a:cxnLst/>
            <a:rect l="l" t="t" r="r" b="b"/>
            <a:pathLst>
              <a:path w="1869970" h="4340632">
                <a:moveTo>
                  <a:pt x="0" y="0"/>
                </a:moveTo>
                <a:lnTo>
                  <a:pt x="1869970" y="0"/>
                </a:lnTo>
                <a:lnTo>
                  <a:pt x="1869970" y="4340632"/>
                </a:lnTo>
                <a:lnTo>
                  <a:pt x="0" y="43406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42733" y="7755026"/>
            <a:ext cx="3140942" cy="2493699"/>
          </a:xfrm>
          <a:custGeom>
            <a:avLst/>
            <a:gdLst/>
            <a:ahLst/>
            <a:cxnLst/>
            <a:rect l="l" t="t" r="r" b="b"/>
            <a:pathLst>
              <a:path w="3140942" h="2493699">
                <a:moveTo>
                  <a:pt x="0" y="0"/>
                </a:moveTo>
                <a:lnTo>
                  <a:pt x="3140942" y="0"/>
                </a:lnTo>
                <a:lnTo>
                  <a:pt x="3140942" y="2493700"/>
                </a:lnTo>
                <a:lnTo>
                  <a:pt x="0" y="24937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TextBox 5"/>
          <p:cNvSpPr txBox="1"/>
          <p:nvPr/>
        </p:nvSpPr>
        <p:spPr>
          <a:xfrm>
            <a:off x="3748122" y="2387572"/>
            <a:ext cx="9349669" cy="4972050"/>
          </a:xfrm>
          <a:prstGeom prst="rect">
            <a:avLst/>
          </a:prstGeom>
        </p:spPr>
        <p:txBody>
          <a:bodyPr lIns="0" tIns="0" rIns="0" bIns="0" rtlCol="0" anchor="t">
            <a:spAutoFit/>
          </a:bodyPr>
          <a:lstStyle/>
          <a:p>
            <a:pPr algn="ctr">
              <a:lnSpc>
                <a:spcPts val="7802"/>
              </a:lnSpc>
            </a:pPr>
            <a:r>
              <a:rPr lang="en-US" sz="6501">
                <a:solidFill>
                  <a:srgbClr val="FFFFFF"/>
                </a:solidFill>
                <a:latin typeface="Maven Pro"/>
                <a:ea typeface="Maven Pro"/>
                <a:cs typeface="Maven Pro"/>
                <a:sym typeface="Maven Pro"/>
              </a:rPr>
              <a:t> designed with an intuitive, elegant, and functional UI that combines aesthetics with practical usability.</a:t>
            </a:r>
          </a:p>
        </p:txBody>
      </p:sp>
      <p:sp>
        <p:nvSpPr>
          <p:cNvPr id="6" name="Freeform 6"/>
          <p:cNvSpPr/>
          <p:nvPr/>
        </p:nvSpPr>
        <p:spPr>
          <a:xfrm>
            <a:off x="12525146" y="0"/>
            <a:ext cx="8147802" cy="5757093"/>
          </a:xfrm>
          <a:custGeom>
            <a:avLst/>
            <a:gdLst/>
            <a:ahLst/>
            <a:cxnLst/>
            <a:rect l="l" t="t" r="r" b="b"/>
            <a:pathLst>
              <a:path w="8147802" h="5757093">
                <a:moveTo>
                  <a:pt x="0" y="0"/>
                </a:moveTo>
                <a:lnTo>
                  <a:pt x="8147803" y="0"/>
                </a:lnTo>
                <a:lnTo>
                  <a:pt x="8147803" y="5757092"/>
                </a:lnTo>
                <a:lnTo>
                  <a:pt x="0" y="57570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7" name="TextBox 7"/>
          <p:cNvSpPr txBox="1"/>
          <p:nvPr/>
        </p:nvSpPr>
        <p:spPr>
          <a:xfrm>
            <a:off x="214701" y="242887"/>
            <a:ext cx="10235328" cy="1543050"/>
          </a:xfrm>
          <a:prstGeom prst="rect">
            <a:avLst/>
          </a:prstGeom>
        </p:spPr>
        <p:txBody>
          <a:bodyPr lIns="0" tIns="0" rIns="0" bIns="0" rtlCol="0" anchor="t">
            <a:spAutoFit/>
          </a:bodyPr>
          <a:lstStyle/>
          <a:p>
            <a:pPr algn="ctr">
              <a:lnSpc>
                <a:spcPts val="11999"/>
              </a:lnSpc>
              <a:spcBef>
                <a:spcPct val="0"/>
              </a:spcBef>
            </a:pPr>
            <a:r>
              <a:rPr lang="en-US" sz="9999" b="1">
                <a:solidFill>
                  <a:srgbClr val="FFFFFF"/>
                </a:solidFill>
                <a:latin typeface="Arimo Bold"/>
                <a:ea typeface="Arimo Bold"/>
                <a:cs typeface="Arimo Bold"/>
                <a:sym typeface="Arimo Bold"/>
              </a:rPr>
              <a:t>User experience: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4202299" y="4368099"/>
            <a:ext cx="4793524" cy="7048194"/>
          </a:xfrm>
          <a:custGeom>
            <a:avLst/>
            <a:gdLst/>
            <a:ahLst/>
            <a:cxnLst/>
            <a:rect l="l" t="t" r="r" b="b"/>
            <a:pathLst>
              <a:path w="4793524" h="7048194">
                <a:moveTo>
                  <a:pt x="0" y="0"/>
                </a:moveTo>
                <a:lnTo>
                  <a:pt x="4793524" y="0"/>
                </a:lnTo>
                <a:lnTo>
                  <a:pt x="4793524" y="7048194"/>
                </a:lnTo>
                <a:lnTo>
                  <a:pt x="0" y="70481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6418022" y="5721886"/>
            <a:ext cx="1869970" cy="4340632"/>
          </a:xfrm>
          <a:custGeom>
            <a:avLst/>
            <a:gdLst/>
            <a:ahLst/>
            <a:cxnLst/>
            <a:rect l="l" t="t" r="r" b="b"/>
            <a:pathLst>
              <a:path w="1869970" h="4340632">
                <a:moveTo>
                  <a:pt x="0" y="0"/>
                </a:moveTo>
                <a:lnTo>
                  <a:pt x="1869970" y="0"/>
                </a:lnTo>
                <a:lnTo>
                  <a:pt x="1869970" y="4340632"/>
                </a:lnTo>
                <a:lnTo>
                  <a:pt x="0" y="43406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42733" y="7755026"/>
            <a:ext cx="3140942" cy="2493699"/>
          </a:xfrm>
          <a:custGeom>
            <a:avLst/>
            <a:gdLst/>
            <a:ahLst/>
            <a:cxnLst/>
            <a:rect l="l" t="t" r="r" b="b"/>
            <a:pathLst>
              <a:path w="3140942" h="2493699">
                <a:moveTo>
                  <a:pt x="0" y="0"/>
                </a:moveTo>
                <a:lnTo>
                  <a:pt x="3140942" y="0"/>
                </a:lnTo>
                <a:lnTo>
                  <a:pt x="3140942" y="2493700"/>
                </a:lnTo>
                <a:lnTo>
                  <a:pt x="0" y="24937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TextBox 5"/>
          <p:cNvSpPr txBox="1"/>
          <p:nvPr/>
        </p:nvSpPr>
        <p:spPr>
          <a:xfrm>
            <a:off x="5205202" y="3357467"/>
            <a:ext cx="6579493" cy="4019550"/>
          </a:xfrm>
          <a:prstGeom prst="rect">
            <a:avLst/>
          </a:prstGeom>
        </p:spPr>
        <p:txBody>
          <a:bodyPr lIns="0" tIns="0" rIns="0" bIns="0" rtlCol="0" anchor="t">
            <a:spAutoFit/>
          </a:bodyPr>
          <a:lstStyle/>
          <a:p>
            <a:pPr algn="ctr">
              <a:lnSpc>
                <a:spcPts val="7908"/>
              </a:lnSpc>
            </a:pPr>
            <a:r>
              <a:rPr lang="en-US" sz="6590">
                <a:solidFill>
                  <a:srgbClr val="FFFFFF"/>
                </a:solidFill>
                <a:latin typeface="Maven Pro"/>
                <a:ea typeface="Maven Pro"/>
                <a:cs typeface="Maven Pro"/>
                <a:sym typeface="Maven Pro"/>
              </a:rPr>
              <a:t>real-time face detection and smile recognition using OpenCV.</a:t>
            </a:r>
          </a:p>
        </p:txBody>
      </p:sp>
      <p:sp>
        <p:nvSpPr>
          <p:cNvPr id="6" name="Freeform 6"/>
          <p:cNvSpPr/>
          <p:nvPr/>
        </p:nvSpPr>
        <p:spPr>
          <a:xfrm>
            <a:off x="12525146" y="0"/>
            <a:ext cx="8147802" cy="5757093"/>
          </a:xfrm>
          <a:custGeom>
            <a:avLst/>
            <a:gdLst/>
            <a:ahLst/>
            <a:cxnLst/>
            <a:rect l="l" t="t" r="r" b="b"/>
            <a:pathLst>
              <a:path w="8147802" h="5757093">
                <a:moveTo>
                  <a:pt x="0" y="0"/>
                </a:moveTo>
                <a:lnTo>
                  <a:pt x="8147803" y="0"/>
                </a:lnTo>
                <a:lnTo>
                  <a:pt x="8147803" y="5757092"/>
                </a:lnTo>
                <a:lnTo>
                  <a:pt x="0" y="57570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7" name="TextBox 7"/>
          <p:cNvSpPr txBox="1"/>
          <p:nvPr/>
        </p:nvSpPr>
        <p:spPr>
          <a:xfrm>
            <a:off x="658649" y="635083"/>
            <a:ext cx="10516910" cy="1543050"/>
          </a:xfrm>
          <a:prstGeom prst="rect">
            <a:avLst/>
          </a:prstGeom>
        </p:spPr>
        <p:txBody>
          <a:bodyPr lIns="0" tIns="0" rIns="0" bIns="0" rtlCol="0" anchor="t">
            <a:spAutoFit/>
          </a:bodyPr>
          <a:lstStyle/>
          <a:p>
            <a:pPr algn="ctr">
              <a:lnSpc>
                <a:spcPts val="11999"/>
              </a:lnSpc>
              <a:spcBef>
                <a:spcPct val="0"/>
              </a:spcBef>
            </a:pPr>
            <a:r>
              <a:rPr lang="en-US" sz="9999">
                <a:solidFill>
                  <a:srgbClr val="FFFFFF"/>
                </a:solidFill>
                <a:latin typeface="Arimo"/>
                <a:ea typeface="Arimo"/>
                <a:cs typeface="Arimo"/>
                <a:sym typeface="Arimo"/>
              </a:rPr>
              <a:t>Core functionality: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4202299" y="4368099"/>
            <a:ext cx="4793524" cy="7048194"/>
          </a:xfrm>
          <a:custGeom>
            <a:avLst/>
            <a:gdLst/>
            <a:ahLst/>
            <a:cxnLst/>
            <a:rect l="l" t="t" r="r" b="b"/>
            <a:pathLst>
              <a:path w="4793524" h="7048194">
                <a:moveTo>
                  <a:pt x="0" y="0"/>
                </a:moveTo>
                <a:lnTo>
                  <a:pt x="4793524" y="0"/>
                </a:lnTo>
                <a:lnTo>
                  <a:pt x="4793524" y="7048194"/>
                </a:lnTo>
                <a:lnTo>
                  <a:pt x="0" y="70481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6418022" y="5721886"/>
            <a:ext cx="1869970" cy="4340632"/>
          </a:xfrm>
          <a:custGeom>
            <a:avLst/>
            <a:gdLst/>
            <a:ahLst/>
            <a:cxnLst/>
            <a:rect l="l" t="t" r="r" b="b"/>
            <a:pathLst>
              <a:path w="1869970" h="4340632">
                <a:moveTo>
                  <a:pt x="0" y="0"/>
                </a:moveTo>
                <a:lnTo>
                  <a:pt x="1869970" y="0"/>
                </a:lnTo>
                <a:lnTo>
                  <a:pt x="1869970" y="4340632"/>
                </a:lnTo>
                <a:lnTo>
                  <a:pt x="0" y="43406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42733" y="7755026"/>
            <a:ext cx="3140942" cy="2493699"/>
          </a:xfrm>
          <a:custGeom>
            <a:avLst/>
            <a:gdLst/>
            <a:ahLst/>
            <a:cxnLst/>
            <a:rect l="l" t="t" r="r" b="b"/>
            <a:pathLst>
              <a:path w="3140942" h="2493699">
                <a:moveTo>
                  <a:pt x="0" y="0"/>
                </a:moveTo>
                <a:lnTo>
                  <a:pt x="3140942" y="0"/>
                </a:lnTo>
                <a:lnTo>
                  <a:pt x="3140942" y="2493700"/>
                </a:lnTo>
                <a:lnTo>
                  <a:pt x="0" y="24937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TextBox 5"/>
          <p:cNvSpPr txBox="1"/>
          <p:nvPr/>
        </p:nvSpPr>
        <p:spPr>
          <a:xfrm>
            <a:off x="4929157" y="2017008"/>
            <a:ext cx="7442194" cy="6761708"/>
          </a:xfrm>
          <a:prstGeom prst="rect">
            <a:avLst/>
          </a:prstGeom>
        </p:spPr>
        <p:txBody>
          <a:bodyPr lIns="0" tIns="0" rIns="0" bIns="0" rtlCol="0" anchor="t">
            <a:spAutoFit/>
          </a:bodyPr>
          <a:lstStyle/>
          <a:p>
            <a:pPr algn="ctr">
              <a:lnSpc>
                <a:spcPts val="5969"/>
              </a:lnSpc>
            </a:pPr>
            <a:endParaRPr/>
          </a:p>
          <a:p>
            <a:pPr algn="ctr">
              <a:lnSpc>
                <a:spcPts val="5969"/>
              </a:lnSpc>
            </a:pPr>
            <a:endParaRPr/>
          </a:p>
          <a:p>
            <a:pPr algn="ctr">
              <a:lnSpc>
                <a:spcPts val="5969"/>
              </a:lnSpc>
            </a:pPr>
            <a:endParaRPr/>
          </a:p>
          <a:p>
            <a:pPr algn="ctr">
              <a:lnSpc>
                <a:spcPts val="5969"/>
              </a:lnSpc>
            </a:pPr>
            <a:r>
              <a:rPr lang="en-US" sz="4974">
                <a:solidFill>
                  <a:srgbClr val="FFFFFF"/>
                </a:solidFill>
                <a:latin typeface="Maven Pro"/>
                <a:ea typeface="Maven Pro"/>
                <a:cs typeface="Maven Pro"/>
                <a:sym typeface="Maven Pro"/>
              </a:rPr>
              <a:t> tracks patient facial expressions ( smiling duration) to provide insights into well-being and emotional state.</a:t>
            </a:r>
          </a:p>
          <a:p>
            <a:pPr algn="ctr">
              <a:lnSpc>
                <a:spcPts val="5969"/>
              </a:lnSpc>
            </a:pPr>
            <a:endParaRPr lang="en-US" sz="4974">
              <a:solidFill>
                <a:srgbClr val="FFFFFF"/>
              </a:solidFill>
              <a:latin typeface="Maven Pro"/>
              <a:ea typeface="Maven Pro"/>
              <a:cs typeface="Maven Pro"/>
              <a:sym typeface="Maven Pro"/>
            </a:endParaRPr>
          </a:p>
        </p:txBody>
      </p:sp>
      <p:sp>
        <p:nvSpPr>
          <p:cNvPr id="6" name="Freeform 6"/>
          <p:cNvSpPr/>
          <p:nvPr/>
        </p:nvSpPr>
        <p:spPr>
          <a:xfrm>
            <a:off x="12525146" y="0"/>
            <a:ext cx="8147802" cy="5757093"/>
          </a:xfrm>
          <a:custGeom>
            <a:avLst/>
            <a:gdLst/>
            <a:ahLst/>
            <a:cxnLst/>
            <a:rect l="l" t="t" r="r" b="b"/>
            <a:pathLst>
              <a:path w="8147802" h="5757093">
                <a:moveTo>
                  <a:pt x="0" y="0"/>
                </a:moveTo>
                <a:lnTo>
                  <a:pt x="8147803" y="0"/>
                </a:lnTo>
                <a:lnTo>
                  <a:pt x="8147803" y="5757092"/>
                </a:lnTo>
                <a:lnTo>
                  <a:pt x="0" y="57570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7" name="TextBox 7"/>
          <p:cNvSpPr txBox="1"/>
          <p:nvPr/>
        </p:nvSpPr>
        <p:spPr>
          <a:xfrm>
            <a:off x="68872" y="483483"/>
            <a:ext cx="10656927" cy="1543050"/>
          </a:xfrm>
          <a:prstGeom prst="rect">
            <a:avLst/>
          </a:prstGeom>
        </p:spPr>
        <p:txBody>
          <a:bodyPr lIns="0" tIns="0" rIns="0" bIns="0" rtlCol="0" anchor="t">
            <a:spAutoFit/>
          </a:bodyPr>
          <a:lstStyle/>
          <a:p>
            <a:pPr algn="ctr">
              <a:lnSpc>
                <a:spcPts val="11999"/>
              </a:lnSpc>
              <a:spcBef>
                <a:spcPct val="0"/>
              </a:spcBef>
            </a:pPr>
            <a:r>
              <a:rPr lang="en-US" sz="9999" b="1">
                <a:solidFill>
                  <a:srgbClr val="FFFFFF"/>
                </a:solidFill>
                <a:latin typeface="Arimo Bold"/>
                <a:ea typeface="Arimo Bold"/>
                <a:cs typeface="Arimo Bold"/>
                <a:sym typeface="Arimo Bold"/>
              </a:rPr>
              <a:t>Healthcare focus: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0218">
                <a:alpha val="100000"/>
              </a:srgbClr>
            </a:gs>
            <a:gs pos="100000">
              <a:srgbClr val="240155">
                <a:alpha val="100000"/>
              </a:srgbClr>
            </a:gs>
          </a:gsLst>
          <a:lin ang="2700006"/>
        </a:gradFill>
        <a:effectLst/>
      </p:bgPr>
    </p:bg>
    <p:spTree>
      <p:nvGrpSpPr>
        <p:cNvPr id="1" name=""/>
        <p:cNvGrpSpPr/>
        <p:nvPr/>
      </p:nvGrpSpPr>
      <p:grpSpPr>
        <a:xfrm>
          <a:off x="0" y="0"/>
          <a:ext cx="0" cy="0"/>
          <a:chOff x="0" y="0"/>
          <a:chExt cx="0" cy="0"/>
        </a:xfrm>
      </p:grpSpPr>
      <p:sp>
        <p:nvSpPr>
          <p:cNvPr id="2" name="Freeform 2"/>
          <p:cNvSpPr/>
          <p:nvPr/>
        </p:nvSpPr>
        <p:spPr>
          <a:xfrm>
            <a:off x="-1694764" y="4151750"/>
            <a:ext cx="11685398" cy="6982760"/>
          </a:xfrm>
          <a:custGeom>
            <a:avLst/>
            <a:gdLst/>
            <a:ahLst/>
            <a:cxnLst/>
            <a:rect l="l" t="t" r="r" b="b"/>
            <a:pathLst>
              <a:path w="11685398" h="6982760">
                <a:moveTo>
                  <a:pt x="0" y="0"/>
                </a:moveTo>
                <a:lnTo>
                  <a:pt x="11685398" y="0"/>
                </a:lnTo>
                <a:lnTo>
                  <a:pt x="11685398"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3277668" y="-441808"/>
            <a:ext cx="5250678" cy="3571022"/>
          </a:xfrm>
          <a:custGeom>
            <a:avLst/>
            <a:gdLst/>
            <a:ahLst/>
            <a:cxnLst/>
            <a:rect l="l" t="t" r="r" b="b"/>
            <a:pathLst>
              <a:path w="5250678" h="3571022">
                <a:moveTo>
                  <a:pt x="0" y="0"/>
                </a:moveTo>
                <a:lnTo>
                  <a:pt x="5250678" y="0"/>
                </a:lnTo>
                <a:lnTo>
                  <a:pt x="5250678" y="3571022"/>
                </a:lnTo>
                <a:lnTo>
                  <a:pt x="0" y="3571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a:off x="15085272" y="162080"/>
            <a:ext cx="3043124" cy="2139646"/>
          </a:xfrm>
          <a:custGeom>
            <a:avLst/>
            <a:gdLst/>
            <a:ahLst/>
            <a:cxnLst/>
            <a:rect l="l" t="t" r="r" b="b"/>
            <a:pathLst>
              <a:path w="3043124" h="2139646">
                <a:moveTo>
                  <a:pt x="0" y="0"/>
                </a:moveTo>
                <a:lnTo>
                  <a:pt x="3043124" y="0"/>
                </a:lnTo>
                <a:lnTo>
                  <a:pt x="3043124" y="2139646"/>
                </a:lnTo>
                <a:lnTo>
                  <a:pt x="0" y="21396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Freeform 5"/>
          <p:cNvSpPr/>
          <p:nvPr/>
        </p:nvSpPr>
        <p:spPr>
          <a:xfrm>
            <a:off x="9879300" y="2223900"/>
            <a:ext cx="4155600" cy="4155600"/>
          </a:xfrm>
          <a:custGeom>
            <a:avLst/>
            <a:gdLst/>
            <a:ahLst/>
            <a:cxnLst/>
            <a:rect l="l" t="t" r="r" b="b"/>
            <a:pathLst>
              <a:path w="4155600" h="4155600">
                <a:moveTo>
                  <a:pt x="0" y="0"/>
                </a:moveTo>
                <a:lnTo>
                  <a:pt x="4155600" y="0"/>
                </a:lnTo>
                <a:lnTo>
                  <a:pt x="4155600" y="4155600"/>
                </a:lnTo>
                <a:lnTo>
                  <a:pt x="0" y="4155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6" name="TextBox 6"/>
          <p:cNvSpPr txBox="1"/>
          <p:nvPr/>
        </p:nvSpPr>
        <p:spPr>
          <a:xfrm>
            <a:off x="7143225" y="5678250"/>
            <a:ext cx="9627150" cy="3057525"/>
          </a:xfrm>
          <a:prstGeom prst="rect">
            <a:avLst/>
          </a:prstGeom>
        </p:spPr>
        <p:txBody>
          <a:bodyPr lIns="0" tIns="0" rIns="0" bIns="0" rtlCol="0" anchor="t">
            <a:spAutoFit/>
          </a:bodyPr>
          <a:lstStyle/>
          <a:p>
            <a:pPr algn="ctr">
              <a:lnSpc>
                <a:spcPts val="11999"/>
              </a:lnSpc>
            </a:pPr>
            <a:r>
              <a:rPr lang="en-US" sz="9999">
                <a:solidFill>
                  <a:srgbClr val="CEABFF"/>
                </a:solidFill>
                <a:latin typeface="Arimo"/>
                <a:ea typeface="Arimo"/>
                <a:cs typeface="Arimo"/>
                <a:sym typeface="Arimo"/>
              </a:rPr>
              <a:t>Technologies Used in ICU</a:t>
            </a:r>
          </a:p>
        </p:txBody>
      </p:sp>
      <p:sp>
        <p:nvSpPr>
          <p:cNvPr id="7" name="TextBox 7"/>
          <p:cNvSpPr txBox="1"/>
          <p:nvPr/>
        </p:nvSpPr>
        <p:spPr>
          <a:xfrm>
            <a:off x="10259425" y="3020487"/>
            <a:ext cx="3395550" cy="2495550"/>
          </a:xfrm>
          <a:prstGeom prst="rect">
            <a:avLst/>
          </a:prstGeom>
        </p:spPr>
        <p:txBody>
          <a:bodyPr lIns="0" tIns="0" rIns="0" bIns="0" rtlCol="0" anchor="t">
            <a:spAutoFit/>
          </a:bodyPr>
          <a:lstStyle/>
          <a:p>
            <a:pPr algn="ctr">
              <a:lnSpc>
                <a:spcPts val="19200"/>
              </a:lnSpc>
            </a:pPr>
            <a:r>
              <a:rPr lang="en-US" sz="16000">
                <a:solidFill>
                  <a:srgbClr val="CEABFF"/>
                </a:solidFill>
                <a:latin typeface="Arimo"/>
                <a:ea typeface="Arimo"/>
                <a:cs typeface="Arimo"/>
                <a:sym typeface="Arimo"/>
              </a:rPr>
              <a:t>02</a:t>
            </a:r>
          </a:p>
        </p:txBody>
      </p:sp>
      <p:sp>
        <p:nvSpPr>
          <p:cNvPr id="8" name="Freeform 8"/>
          <p:cNvSpPr/>
          <p:nvPr/>
        </p:nvSpPr>
        <p:spPr>
          <a:xfrm>
            <a:off x="487126" y="638206"/>
            <a:ext cx="7321606" cy="8333278"/>
          </a:xfrm>
          <a:custGeom>
            <a:avLst/>
            <a:gdLst/>
            <a:ahLst/>
            <a:cxnLst/>
            <a:rect l="l" t="t" r="r" b="b"/>
            <a:pathLst>
              <a:path w="7321606" h="8333278">
                <a:moveTo>
                  <a:pt x="0" y="0"/>
                </a:moveTo>
                <a:lnTo>
                  <a:pt x="7321606" y="0"/>
                </a:lnTo>
                <a:lnTo>
                  <a:pt x="7321606" y="8333278"/>
                </a:lnTo>
                <a:lnTo>
                  <a:pt x="0" y="83332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2</TotalTime>
  <Words>554</Words>
  <Application>Microsoft Office PowerPoint</Application>
  <PresentationFormat>Custom</PresentationFormat>
  <Paragraphs>113</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Arimo Bold</vt:lpstr>
      <vt:lpstr>Wingdings 3</vt:lpstr>
      <vt:lpstr>Maven Pro</vt:lpstr>
      <vt:lpstr>Arimo</vt:lpstr>
      <vt:lpstr>Century Gothic</vt:lpstr>
      <vt:lpstr>Calibri</vt:lpstr>
      <vt:lpstr>Arial</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de AI App Pitch Deck by Slidesgo.pptx</dc:title>
  <cp:lastModifiedBy>sahar jleli</cp:lastModifiedBy>
  <cp:revision>2</cp:revision>
  <dcterms:created xsi:type="dcterms:W3CDTF">2006-08-16T00:00:00Z</dcterms:created>
  <dcterms:modified xsi:type="dcterms:W3CDTF">2025-09-02T10:37:17Z</dcterms:modified>
  <dc:identifier>DAGxvipWSnU</dc:identifier>
</cp:coreProperties>
</file>